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20"/>
  </p:notesMasterIdLst>
  <p:sldIdLst>
    <p:sldId id="277" r:id="rId2"/>
    <p:sldId id="297" r:id="rId3"/>
    <p:sldId id="260" r:id="rId4"/>
    <p:sldId id="282" r:id="rId5"/>
    <p:sldId id="283" r:id="rId6"/>
    <p:sldId id="275" r:id="rId7"/>
    <p:sldId id="299" r:id="rId8"/>
    <p:sldId id="257" r:id="rId9"/>
    <p:sldId id="300" r:id="rId10"/>
    <p:sldId id="301" r:id="rId11"/>
    <p:sldId id="302" r:id="rId12"/>
    <p:sldId id="298" r:id="rId13"/>
    <p:sldId id="303" r:id="rId14"/>
    <p:sldId id="304" r:id="rId15"/>
    <p:sldId id="258" r:id="rId16"/>
    <p:sldId id="259" r:id="rId17"/>
    <p:sldId id="270" r:id="rId18"/>
    <p:sldId id="305"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4E5C"/>
    <a:srgbClr val="940000"/>
    <a:srgbClr val="540000"/>
    <a:srgbClr val="8E0000"/>
    <a:srgbClr val="600001"/>
    <a:srgbClr val="380001"/>
    <a:srgbClr val="CC0000"/>
    <a:srgbClr val="860000"/>
    <a:srgbClr val="4C0000"/>
    <a:srgbClr val="FF5F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820" autoAdjust="0"/>
    <p:restoredTop sz="91230" autoAdjust="0"/>
  </p:normalViewPr>
  <p:slideViewPr>
    <p:cSldViewPr snapToGrid="0">
      <p:cViewPr varScale="1">
        <p:scale>
          <a:sx n="104" d="100"/>
          <a:sy n="104" d="100"/>
        </p:scale>
        <p:origin x="420" y="102"/>
      </p:cViewPr>
      <p:guideLst/>
    </p:cSldViewPr>
  </p:slideViewPr>
  <p:notesTextViewPr>
    <p:cViewPr>
      <p:scale>
        <a:sx n="1" d="1"/>
        <a:sy n="1" d="1"/>
      </p:scale>
      <p:origin x="0" y="0"/>
    </p:cViewPr>
  </p:notesTextViewPr>
  <p:notesViewPr>
    <p:cSldViewPr snapToGrid="0">
      <p:cViewPr varScale="1">
        <p:scale>
          <a:sx n="84" d="100"/>
          <a:sy n="84" d="100"/>
        </p:scale>
        <p:origin x="319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B174AD-35E5-44FA-8365-2D92351E3832}" type="doc">
      <dgm:prSet loTypeId="urn:microsoft.com/office/officeart/2008/layout/AlternatingHexagons" loCatId="list" qsTypeId="urn:microsoft.com/office/officeart/2005/8/quickstyle/simple1" qsCatId="simple" csTypeId="urn:microsoft.com/office/officeart/2005/8/colors/accent0_3" csCatId="mainScheme" phldr="1"/>
      <dgm:spPr/>
      <dgm:t>
        <a:bodyPr/>
        <a:lstStyle/>
        <a:p>
          <a:endParaRPr lang="en-US"/>
        </a:p>
      </dgm:t>
    </dgm:pt>
    <dgm:pt modelId="{702A46D1-A329-43AB-9D6E-0629C355C4DE}">
      <dgm:prSet phldrT="[Text]" custT="1"/>
      <dgm:spPr/>
      <dgm:t>
        <a:bodyPr/>
        <a:lstStyle/>
        <a:p>
          <a:r>
            <a:rPr lang="en-US" sz="1300" dirty="0"/>
            <a:t>Barriers to Diversity and Inclusion</a:t>
          </a:r>
        </a:p>
      </dgm:t>
    </dgm:pt>
    <dgm:pt modelId="{AAA80B82-53C2-4FB3-B6D2-C7F77DDEACC2}" type="parTrans" cxnId="{153A8AAA-C10F-475E-BF0C-6A7F6FA084DE}">
      <dgm:prSet/>
      <dgm:spPr/>
      <dgm:t>
        <a:bodyPr/>
        <a:lstStyle/>
        <a:p>
          <a:endParaRPr lang="en-US" sz="1300"/>
        </a:p>
      </dgm:t>
    </dgm:pt>
    <dgm:pt modelId="{5923F472-B592-419C-BDD2-C822A18677E5}" type="sibTrans" cxnId="{153A8AAA-C10F-475E-BF0C-6A7F6FA084DE}">
      <dgm:prSet custT="1"/>
      <dgm:spPr/>
      <dgm:t>
        <a:bodyPr/>
        <a:lstStyle/>
        <a:p>
          <a:r>
            <a:rPr lang="en-US" sz="1300" dirty="0"/>
            <a:t>Career </a:t>
          </a:r>
          <a:r>
            <a:rPr lang="en-US" sz="1300" dirty="0" err="1"/>
            <a:t>Precarity</a:t>
          </a:r>
          <a:r>
            <a:rPr lang="en-US" sz="1300" dirty="0"/>
            <a:t> for ECRs</a:t>
          </a:r>
        </a:p>
      </dgm:t>
    </dgm:pt>
    <dgm:pt modelId="{517268A9-210D-4AA7-92F5-E6F21A3EB35A}">
      <dgm:prSet phldrT="[Text]" custT="1"/>
      <dgm:spPr/>
      <dgm:t>
        <a:bodyPr/>
        <a:lstStyle/>
        <a:p>
          <a:r>
            <a:rPr lang="en-US" sz="1300" dirty="0"/>
            <a:t>Inflexible Career Pathways</a:t>
          </a:r>
        </a:p>
      </dgm:t>
    </dgm:pt>
    <dgm:pt modelId="{28525B86-690E-433B-A43F-E7F2E4B6DFA9}" type="parTrans" cxnId="{F902A8F8-127B-4249-AF99-D35DA2BB1A2F}">
      <dgm:prSet/>
      <dgm:spPr/>
      <dgm:t>
        <a:bodyPr/>
        <a:lstStyle/>
        <a:p>
          <a:endParaRPr lang="en-US" sz="1300"/>
        </a:p>
      </dgm:t>
    </dgm:pt>
    <dgm:pt modelId="{7D42C6DB-092F-4C3B-9B1E-FD6D44163B5E}" type="sibTrans" cxnId="{F902A8F8-127B-4249-AF99-D35DA2BB1A2F}">
      <dgm:prSet custT="1"/>
      <dgm:spPr/>
      <dgm:t>
        <a:bodyPr/>
        <a:lstStyle/>
        <a:p>
          <a:r>
            <a:rPr lang="en-US" sz="1300" dirty="0"/>
            <a:t>Lack of Collegiality </a:t>
          </a:r>
        </a:p>
      </dgm:t>
    </dgm:pt>
    <dgm:pt modelId="{627E5AF4-24EE-4299-BF9E-DDFD1FACC326}">
      <dgm:prSet phldrT="[Text]" phldr="1" custT="1"/>
      <dgm:spPr/>
      <dgm:t>
        <a:bodyPr/>
        <a:lstStyle/>
        <a:p>
          <a:endParaRPr lang="en-US" sz="1300"/>
        </a:p>
      </dgm:t>
    </dgm:pt>
    <dgm:pt modelId="{C96AE42F-E303-4105-AD59-22A795BE6C2F}" type="parTrans" cxnId="{D31320ED-0C45-441C-9419-3DFEE254A3C5}">
      <dgm:prSet/>
      <dgm:spPr/>
      <dgm:t>
        <a:bodyPr/>
        <a:lstStyle/>
        <a:p>
          <a:endParaRPr lang="en-US" sz="1300"/>
        </a:p>
      </dgm:t>
    </dgm:pt>
    <dgm:pt modelId="{E2B5F806-5EB3-447C-9B7E-E6988FC2D617}" type="sibTrans" cxnId="{D31320ED-0C45-441C-9419-3DFEE254A3C5}">
      <dgm:prSet/>
      <dgm:spPr/>
      <dgm:t>
        <a:bodyPr/>
        <a:lstStyle/>
        <a:p>
          <a:endParaRPr lang="en-US" sz="1300"/>
        </a:p>
      </dgm:t>
    </dgm:pt>
    <dgm:pt modelId="{A9493721-5B32-455B-A803-B7D3A5A2B8C7}">
      <dgm:prSet phldrT="[Text]" custT="1"/>
      <dgm:spPr/>
      <dgm:t>
        <a:bodyPr/>
        <a:lstStyle/>
        <a:p>
          <a:r>
            <a:rPr lang="en-US" sz="1300" dirty="0"/>
            <a:t>Narrow Focus of Assessment Frameworks</a:t>
          </a:r>
        </a:p>
      </dgm:t>
    </dgm:pt>
    <dgm:pt modelId="{779918F2-AE4D-4BE6-A436-51B793DE0377}" type="parTrans" cxnId="{3894FCBC-5892-4CBC-AD1D-3427F3E87783}">
      <dgm:prSet/>
      <dgm:spPr/>
      <dgm:t>
        <a:bodyPr/>
        <a:lstStyle/>
        <a:p>
          <a:endParaRPr lang="en-US" sz="1300"/>
        </a:p>
      </dgm:t>
    </dgm:pt>
    <dgm:pt modelId="{8157633B-BDDA-455E-B1BD-A8366D4EE473}" type="sibTrans" cxnId="{3894FCBC-5892-4CBC-AD1D-3427F3E87783}">
      <dgm:prSet custT="1"/>
      <dgm:spPr/>
      <dgm:t>
        <a:bodyPr/>
        <a:lstStyle/>
        <a:p>
          <a:r>
            <a:rPr lang="en-US" sz="1300" dirty="0"/>
            <a:t>Unhealthy Power Dynamics</a:t>
          </a:r>
        </a:p>
      </dgm:t>
    </dgm:pt>
    <dgm:pt modelId="{82967581-45EF-489C-99B4-6E0FC5CB2FD7}">
      <dgm:prSet custT="1"/>
      <dgm:spPr/>
      <dgm:t>
        <a:bodyPr/>
        <a:lstStyle/>
        <a:p>
          <a:r>
            <a:rPr lang="en-US" sz="1300" dirty="0"/>
            <a:t>Variable Leadership Quality</a:t>
          </a:r>
        </a:p>
      </dgm:t>
    </dgm:pt>
    <dgm:pt modelId="{9B7BAE04-179D-4DEE-A8DE-AEDB2E0879CC}" type="parTrans" cxnId="{E2E83543-4BDE-42BA-987C-A248B349953A}">
      <dgm:prSet/>
      <dgm:spPr/>
      <dgm:t>
        <a:bodyPr/>
        <a:lstStyle/>
        <a:p>
          <a:endParaRPr lang="en-US" sz="1300"/>
        </a:p>
      </dgm:t>
    </dgm:pt>
    <dgm:pt modelId="{C4620943-ED04-4A67-B0D8-539C4074C31B}" type="sibTrans" cxnId="{E2E83543-4BDE-42BA-987C-A248B349953A}">
      <dgm:prSet custT="1"/>
      <dgm:spPr/>
      <dgm:t>
        <a:bodyPr/>
        <a:lstStyle/>
        <a:p>
          <a:r>
            <a:rPr lang="en-US" sz="1300" dirty="0"/>
            <a:t>Unnecessary Bureaucracy</a:t>
          </a:r>
        </a:p>
      </dgm:t>
    </dgm:pt>
    <dgm:pt modelId="{93CC8791-423A-429D-A2A0-E7ADF245E741}">
      <dgm:prSet custT="1"/>
      <dgm:spPr/>
      <dgm:t>
        <a:bodyPr/>
        <a:lstStyle/>
        <a:p>
          <a:r>
            <a:rPr lang="en-US" sz="1300" dirty="0"/>
            <a:t>Lack of Research Integrity</a:t>
          </a:r>
        </a:p>
      </dgm:t>
    </dgm:pt>
    <dgm:pt modelId="{482BCC90-4DC3-477F-8D8B-CFB35E49087B}" type="parTrans" cxnId="{71494F24-FD2D-4135-8562-3A703321BFBC}">
      <dgm:prSet/>
      <dgm:spPr/>
      <dgm:t>
        <a:bodyPr/>
        <a:lstStyle/>
        <a:p>
          <a:endParaRPr lang="en-US" sz="1300"/>
        </a:p>
      </dgm:t>
    </dgm:pt>
    <dgm:pt modelId="{709E78A7-A52F-4AA4-9151-34F5A997F2A4}" type="sibTrans" cxnId="{71494F24-FD2D-4135-8562-3A703321BFBC}">
      <dgm:prSet custT="1"/>
      <dgm:spPr/>
      <dgm:t>
        <a:bodyPr/>
        <a:lstStyle/>
        <a:p>
          <a:r>
            <a:rPr lang="en-US" sz="1300" dirty="0"/>
            <a:t>Unhealthy Competition Culture</a:t>
          </a:r>
        </a:p>
      </dgm:t>
    </dgm:pt>
    <dgm:pt modelId="{A9E42B5F-CA64-46A7-A4D3-C755494AF28B}" type="pres">
      <dgm:prSet presAssocID="{C7B174AD-35E5-44FA-8365-2D92351E3832}" presName="Name0" presStyleCnt="0">
        <dgm:presLayoutVars>
          <dgm:chMax/>
          <dgm:chPref/>
          <dgm:dir/>
          <dgm:animLvl val="lvl"/>
        </dgm:presLayoutVars>
      </dgm:prSet>
      <dgm:spPr/>
    </dgm:pt>
    <dgm:pt modelId="{139A2D96-6368-43AF-9944-409586FB9F02}" type="pres">
      <dgm:prSet presAssocID="{702A46D1-A329-43AB-9D6E-0629C355C4DE}" presName="composite" presStyleCnt="0"/>
      <dgm:spPr/>
    </dgm:pt>
    <dgm:pt modelId="{28604D28-F5E1-4028-84F1-DB9A92D26A9B}" type="pres">
      <dgm:prSet presAssocID="{702A46D1-A329-43AB-9D6E-0629C355C4DE}" presName="Parent1" presStyleLbl="node1" presStyleIdx="0" presStyleCnt="10">
        <dgm:presLayoutVars>
          <dgm:chMax val="1"/>
          <dgm:chPref val="1"/>
          <dgm:bulletEnabled val="1"/>
        </dgm:presLayoutVars>
      </dgm:prSet>
      <dgm:spPr/>
    </dgm:pt>
    <dgm:pt modelId="{06809D77-8854-4C56-9900-851B79A88942}" type="pres">
      <dgm:prSet presAssocID="{702A46D1-A329-43AB-9D6E-0629C355C4DE}" presName="Childtext1" presStyleLbl="revTx" presStyleIdx="0" presStyleCnt="5">
        <dgm:presLayoutVars>
          <dgm:chMax val="0"/>
          <dgm:chPref val="0"/>
          <dgm:bulletEnabled val="1"/>
        </dgm:presLayoutVars>
      </dgm:prSet>
      <dgm:spPr/>
    </dgm:pt>
    <dgm:pt modelId="{190CC17C-FBC3-4806-87E6-47617C7F8B51}" type="pres">
      <dgm:prSet presAssocID="{702A46D1-A329-43AB-9D6E-0629C355C4DE}" presName="BalanceSpacing" presStyleCnt="0"/>
      <dgm:spPr/>
    </dgm:pt>
    <dgm:pt modelId="{048E4F0D-2BE6-43FC-8470-567E84560158}" type="pres">
      <dgm:prSet presAssocID="{702A46D1-A329-43AB-9D6E-0629C355C4DE}" presName="BalanceSpacing1" presStyleCnt="0"/>
      <dgm:spPr/>
    </dgm:pt>
    <dgm:pt modelId="{439B543D-F4F7-46E2-ABFE-037399EC0015}" type="pres">
      <dgm:prSet presAssocID="{5923F472-B592-419C-BDD2-C822A18677E5}" presName="Accent1Text" presStyleLbl="node1" presStyleIdx="1" presStyleCnt="10"/>
      <dgm:spPr/>
    </dgm:pt>
    <dgm:pt modelId="{6A68BF5E-FB75-409F-B451-4EDC2AF1BDCF}" type="pres">
      <dgm:prSet presAssocID="{5923F472-B592-419C-BDD2-C822A18677E5}" presName="spaceBetweenRectangles" presStyleCnt="0"/>
      <dgm:spPr/>
    </dgm:pt>
    <dgm:pt modelId="{B459278A-6A96-41E4-9586-C0195FE97477}" type="pres">
      <dgm:prSet presAssocID="{517268A9-210D-4AA7-92F5-E6F21A3EB35A}" presName="composite" presStyleCnt="0"/>
      <dgm:spPr/>
    </dgm:pt>
    <dgm:pt modelId="{431BB538-307E-4C7D-8BE4-D07F5EA1D2DD}" type="pres">
      <dgm:prSet presAssocID="{517268A9-210D-4AA7-92F5-E6F21A3EB35A}" presName="Parent1" presStyleLbl="node1" presStyleIdx="2" presStyleCnt="10">
        <dgm:presLayoutVars>
          <dgm:chMax val="1"/>
          <dgm:chPref val="1"/>
          <dgm:bulletEnabled val="1"/>
        </dgm:presLayoutVars>
      </dgm:prSet>
      <dgm:spPr/>
    </dgm:pt>
    <dgm:pt modelId="{14155721-086D-4ADD-BCD3-0853943958E4}" type="pres">
      <dgm:prSet presAssocID="{517268A9-210D-4AA7-92F5-E6F21A3EB35A}" presName="Childtext1" presStyleLbl="revTx" presStyleIdx="1" presStyleCnt="5">
        <dgm:presLayoutVars>
          <dgm:chMax val="0"/>
          <dgm:chPref val="0"/>
          <dgm:bulletEnabled val="1"/>
        </dgm:presLayoutVars>
      </dgm:prSet>
      <dgm:spPr/>
    </dgm:pt>
    <dgm:pt modelId="{3528B5F4-F441-4AEE-9B57-563E76A3F83E}" type="pres">
      <dgm:prSet presAssocID="{517268A9-210D-4AA7-92F5-E6F21A3EB35A}" presName="BalanceSpacing" presStyleCnt="0"/>
      <dgm:spPr/>
    </dgm:pt>
    <dgm:pt modelId="{08C40ACA-CFE4-41AA-B91E-CA0298627356}" type="pres">
      <dgm:prSet presAssocID="{517268A9-210D-4AA7-92F5-E6F21A3EB35A}" presName="BalanceSpacing1" presStyleCnt="0"/>
      <dgm:spPr/>
    </dgm:pt>
    <dgm:pt modelId="{2AAD79CE-26D4-458D-9C3E-9A7233E515B1}" type="pres">
      <dgm:prSet presAssocID="{7D42C6DB-092F-4C3B-9B1E-FD6D44163B5E}" presName="Accent1Text" presStyleLbl="node1" presStyleIdx="3" presStyleCnt="10"/>
      <dgm:spPr/>
    </dgm:pt>
    <dgm:pt modelId="{6CFCF808-93B9-483B-88CC-13E8AEB40393}" type="pres">
      <dgm:prSet presAssocID="{7D42C6DB-092F-4C3B-9B1E-FD6D44163B5E}" presName="spaceBetweenRectangles" presStyleCnt="0"/>
      <dgm:spPr/>
    </dgm:pt>
    <dgm:pt modelId="{6168FE3C-B710-4AA1-8991-4D7D26722DF5}" type="pres">
      <dgm:prSet presAssocID="{82967581-45EF-489C-99B4-6E0FC5CB2FD7}" presName="composite" presStyleCnt="0"/>
      <dgm:spPr/>
    </dgm:pt>
    <dgm:pt modelId="{E1E0F79A-2F98-4194-BC6A-6F591792D7EA}" type="pres">
      <dgm:prSet presAssocID="{82967581-45EF-489C-99B4-6E0FC5CB2FD7}" presName="Parent1" presStyleLbl="node1" presStyleIdx="4" presStyleCnt="10">
        <dgm:presLayoutVars>
          <dgm:chMax val="1"/>
          <dgm:chPref val="1"/>
          <dgm:bulletEnabled val="1"/>
        </dgm:presLayoutVars>
      </dgm:prSet>
      <dgm:spPr/>
    </dgm:pt>
    <dgm:pt modelId="{1445F5D6-4768-4184-A024-233CE3E6436A}" type="pres">
      <dgm:prSet presAssocID="{82967581-45EF-489C-99B4-6E0FC5CB2FD7}" presName="Childtext1" presStyleLbl="revTx" presStyleIdx="2" presStyleCnt="5">
        <dgm:presLayoutVars>
          <dgm:chMax val="0"/>
          <dgm:chPref val="0"/>
          <dgm:bulletEnabled val="1"/>
        </dgm:presLayoutVars>
      </dgm:prSet>
      <dgm:spPr/>
    </dgm:pt>
    <dgm:pt modelId="{31339548-3A11-403D-A16F-FB35457C0B45}" type="pres">
      <dgm:prSet presAssocID="{82967581-45EF-489C-99B4-6E0FC5CB2FD7}" presName="BalanceSpacing" presStyleCnt="0"/>
      <dgm:spPr/>
    </dgm:pt>
    <dgm:pt modelId="{28727EB4-985A-4289-8074-81DA3832F487}" type="pres">
      <dgm:prSet presAssocID="{82967581-45EF-489C-99B4-6E0FC5CB2FD7}" presName="BalanceSpacing1" presStyleCnt="0"/>
      <dgm:spPr/>
    </dgm:pt>
    <dgm:pt modelId="{6E33B7E7-1299-4A9B-9A97-5A923C537A8F}" type="pres">
      <dgm:prSet presAssocID="{C4620943-ED04-4A67-B0D8-539C4074C31B}" presName="Accent1Text" presStyleLbl="node1" presStyleIdx="5" presStyleCnt="10"/>
      <dgm:spPr/>
    </dgm:pt>
    <dgm:pt modelId="{9234CE23-6772-47F9-B35E-B91ED0BEBD6A}" type="pres">
      <dgm:prSet presAssocID="{C4620943-ED04-4A67-B0D8-539C4074C31B}" presName="spaceBetweenRectangles" presStyleCnt="0"/>
      <dgm:spPr/>
    </dgm:pt>
    <dgm:pt modelId="{E15273CD-CEEF-4C46-A100-F1C014DE267F}" type="pres">
      <dgm:prSet presAssocID="{93CC8791-423A-429D-A2A0-E7ADF245E741}" presName="composite" presStyleCnt="0"/>
      <dgm:spPr/>
    </dgm:pt>
    <dgm:pt modelId="{020FF139-0CF3-4C00-9E93-5FC6A7115C5D}" type="pres">
      <dgm:prSet presAssocID="{93CC8791-423A-429D-A2A0-E7ADF245E741}" presName="Parent1" presStyleLbl="node1" presStyleIdx="6" presStyleCnt="10" custLinFactX="-6964" custLinFactY="-70890" custLinFactNeighborX="-100000" custLinFactNeighborY="-100000">
        <dgm:presLayoutVars>
          <dgm:chMax val="1"/>
          <dgm:chPref val="1"/>
          <dgm:bulletEnabled val="1"/>
        </dgm:presLayoutVars>
      </dgm:prSet>
      <dgm:spPr/>
    </dgm:pt>
    <dgm:pt modelId="{5A041701-5636-4B31-B971-2D9B5C963AB9}" type="pres">
      <dgm:prSet presAssocID="{93CC8791-423A-429D-A2A0-E7ADF245E741}" presName="Childtext1" presStyleLbl="revTx" presStyleIdx="3" presStyleCnt="5">
        <dgm:presLayoutVars>
          <dgm:chMax val="0"/>
          <dgm:chPref val="0"/>
          <dgm:bulletEnabled val="1"/>
        </dgm:presLayoutVars>
      </dgm:prSet>
      <dgm:spPr/>
    </dgm:pt>
    <dgm:pt modelId="{521B94AA-F944-4A07-B767-2D2EA0B3B738}" type="pres">
      <dgm:prSet presAssocID="{93CC8791-423A-429D-A2A0-E7ADF245E741}" presName="BalanceSpacing" presStyleCnt="0"/>
      <dgm:spPr/>
    </dgm:pt>
    <dgm:pt modelId="{CE76278C-AF0B-4B33-AE2F-932921558F07}" type="pres">
      <dgm:prSet presAssocID="{93CC8791-423A-429D-A2A0-E7ADF245E741}" presName="BalanceSpacing1" presStyleCnt="0"/>
      <dgm:spPr/>
    </dgm:pt>
    <dgm:pt modelId="{51015990-579C-4DB5-8A23-C57AA4E6B3E3}" type="pres">
      <dgm:prSet presAssocID="{709E78A7-A52F-4AA4-9151-34F5A997F2A4}" presName="Accent1Text" presStyleLbl="node1" presStyleIdx="7" presStyleCnt="10" custLinFactNeighborX="52510" custLinFactNeighborY="-85445"/>
      <dgm:spPr/>
    </dgm:pt>
    <dgm:pt modelId="{1D45BD4B-E2E9-45AA-ABBA-9AB2762D6687}" type="pres">
      <dgm:prSet presAssocID="{709E78A7-A52F-4AA4-9151-34F5A997F2A4}" presName="spaceBetweenRectangles" presStyleCnt="0"/>
      <dgm:spPr/>
    </dgm:pt>
    <dgm:pt modelId="{CFD05613-7E7D-4FEA-91F6-32B93FE177B2}" type="pres">
      <dgm:prSet presAssocID="{A9493721-5B32-455B-A803-B7D3A5A2B8C7}" presName="composite" presStyleCnt="0"/>
      <dgm:spPr/>
    </dgm:pt>
    <dgm:pt modelId="{81717739-871C-44AE-B9F8-646B14E6D941}" type="pres">
      <dgm:prSet presAssocID="{A9493721-5B32-455B-A803-B7D3A5A2B8C7}" presName="Parent1" presStyleLbl="node1" presStyleIdx="8" presStyleCnt="10" custLinFactNeighborX="-54455" custLinFactNeighborY="-86291">
        <dgm:presLayoutVars>
          <dgm:chMax val="1"/>
          <dgm:chPref val="1"/>
          <dgm:bulletEnabled val="1"/>
        </dgm:presLayoutVars>
      </dgm:prSet>
      <dgm:spPr/>
    </dgm:pt>
    <dgm:pt modelId="{EBF874D0-8C1D-4CC1-8DD4-1701F3B527E7}" type="pres">
      <dgm:prSet presAssocID="{A9493721-5B32-455B-A803-B7D3A5A2B8C7}" presName="Childtext1" presStyleLbl="revTx" presStyleIdx="4" presStyleCnt="5">
        <dgm:presLayoutVars>
          <dgm:chMax val="0"/>
          <dgm:chPref val="0"/>
          <dgm:bulletEnabled val="1"/>
        </dgm:presLayoutVars>
      </dgm:prSet>
      <dgm:spPr/>
    </dgm:pt>
    <dgm:pt modelId="{DAA4D3B1-A515-47CB-BF3B-057B3CCFF6DB}" type="pres">
      <dgm:prSet presAssocID="{A9493721-5B32-455B-A803-B7D3A5A2B8C7}" presName="BalanceSpacing" presStyleCnt="0"/>
      <dgm:spPr/>
    </dgm:pt>
    <dgm:pt modelId="{15384343-6E4F-4D5B-931E-51BB99128748}" type="pres">
      <dgm:prSet presAssocID="{A9493721-5B32-455B-A803-B7D3A5A2B8C7}" presName="BalanceSpacing1" presStyleCnt="0"/>
      <dgm:spPr/>
    </dgm:pt>
    <dgm:pt modelId="{DD2434E5-CFDE-4FE8-AA51-69DD91EFA510}" type="pres">
      <dgm:prSet presAssocID="{8157633B-BDDA-455E-B1BD-A8366D4EE473}" presName="Accent1Text" presStyleLbl="node1" presStyleIdx="9" presStyleCnt="10" custLinFactX="62391" custLinFactNeighborX="100000" custLinFactNeighborY="-87137"/>
      <dgm:spPr/>
    </dgm:pt>
  </dgm:ptLst>
  <dgm:cxnLst>
    <dgm:cxn modelId="{8A002504-9A09-40D6-A652-C1C29DD80154}" type="presOf" srcId="{517268A9-210D-4AA7-92F5-E6F21A3EB35A}" destId="{431BB538-307E-4C7D-8BE4-D07F5EA1D2DD}" srcOrd="0" destOrd="0" presId="urn:microsoft.com/office/officeart/2008/layout/AlternatingHexagons"/>
    <dgm:cxn modelId="{F1C8500A-36AF-4BF1-8876-39AE6FCBC0B9}" type="presOf" srcId="{5923F472-B592-419C-BDD2-C822A18677E5}" destId="{439B543D-F4F7-46E2-ABFE-037399EC0015}" srcOrd="0" destOrd="0" presId="urn:microsoft.com/office/officeart/2008/layout/AlternatingHexagons"/>
    <dgm:cxn modelId="{D461910E-F8FF-4EF2-BD96-4E89814219BF}" type="presOf" srcId="{C4620943-ED04-4A67-B0D8-539C4074C31B}" destId="{6E33B7E7-1299-4A9B-9A97-5A923C537A8F}" srcOrd="0" destOrd="0" presId="urn:microsoft.com/office/officeart/2008/layout/AlternatingHexagons"/>
    <dgm:cxn modelId="{71494F24-FD2D-4135-8562-3A703321BFBC}" srcId="{C7B174AD-35E5-44FA-8365-2D92351E3832}" destId="{93CC8791-423A-429D-A2A0-E7ADF245E741}" srcOrd="3" destOrd="0" parTransId="{482BCC90-4DC3-477F-8D8B-CFB35E49087B}" sibTransId="{709E78A7-A52F-4AA4-9151-34F5A997F2A4}"/>
    <dgm:cxn modelId="{E2E83543-4BDE-42BA-987C-A248B349953A}" srcId="{C7B174AD-35E5-44FA-8365-2D92351E3832}" destId="{82967581-45EF-489C-99B4-6E0FC5CB2FD7}" srcOrd="2" destOrd="0" parTransId="{9B7BAE04-179D-4DEE-A8DE-AEDB2E0879CC}" sibTransId="{C4620943-ED04-4A67-B0D8-539C4074C31B}"/>
    <dgm:cxn modelId="{33E2DD44-EA7F-48AB-9031-5C7F283B63EC}" type="presOf" srcId="{709E78A7-A52F-4AA4-9151-34F5A997F2A4}" destId="{51015990-579C-4DB5-8A23-C57AA4E6B3E3}" srcOrd="0" destOrd="0" presId="urn:microsoft.com/office/officeart/2008/layout/AlternatingHexagons"/>
    <dgm:cxn modelId="{93FDA151-390D-4161-81C8-4BE84682C4E3}" type="presOf" srcId="{7D42C6DB-092F-4C3B-9B1E-FD6D44163B5E}" destId="{2AAD79CE-26D4-458D-9C3E-9A7233E515B1}" srcOrd="0" destOrd="0" presId="urn:microsoft.com/office/officeart/2008/layout/AlternatingHexagons"/>
    <dgm:cxn modelId="{2CAC9B7F-7EAC-41EB-B3B1-73FEF5A9230E}" type="presOf" srcId="{A9493721-5B32-455B-A803-B7D3A5A2B8C7}" destId="{81717739-871C-44AE-B9F8-646B14E6D941}" srcOrd="0" destOrd="0" presId="urn:microsoft.com/office/officeart/2008/layout/AlternatingHexagons"/>
    <dgm:cxn modelId="{915B4381-3DCD-42BE-BB6C-E5B76E6F8DBD}" type="presOf" srcId="{8157633B-BDDA-455E-B1BD-A8366D4EE473}" destId="{DD2434E5-CFDE-4FE8-AA51-69DD91EFA510}" srcOrd="0" destOrd="0" presId="urn:microsoft.com/office/officeart/2008/layout/AlternatingHexagons"/>
    <dgm:cxn modelId="{C606D083-18D2-47CA-9E4F-79F505A69E97}" type="presOf" srcId="{C7B174AD-35E5-44FA-8365-2D92351E3832}" destId="{A9E42B5F-CA64-46A7-A4D3-C755494AF28B}" srcOrd="0" destOrd="0" presId="urn:microsoft.com/office/officeart/2008/layout/AlternatingHexagons"/>
    <dgm:cxn modelId="{C1A720A3-77BC-48D8-9F87-2DD8EBE7A16B}" type="presOf" srcId="{93CC8791-423A-429D-A2A0-E7ADF245E741}" destId="{020FF139-0CF3-4C00-9E93-5FC6A7115C5D}" srcOrd="0" destOrd="0" presId="urn:microsoft.com/office/officeart/2008/layout/AlternatingHexagons"/>
    <dgm:cxn modelId="{153A8AAA-C10F-475E-BF0C-6A7F6FA084DE}" srcId="{C7B174AD-35E5-44FA-8365-2D92351E3832}" destId="{702A46D1-A329-43AB-9D6E-0629C355C4DE}" srcOrd="0" destOrd="0" parTransId="{AAA80B82-53C2-4FB3-B6D2-C7F77DDEACC2}" sibTransId="{5923F472-B592-419C-BDD2-C822A18677E5}"/>
    <dgm:cxn modelId="{001F29AC-CCCE-443D-9BD2-49374FED3738}" type="presOf" srcId="{82967581-45EF-489C-99B4-6E0FC5CB2FD7}" destId="{E1E0F79A-2F98-4194-BC6A-6F591792D7EA}" srcOrd="0" destOrd="0" presId="urn:microsoft.com/office/officeart/2008/layout/AlternatingHexagons"/>
    <dgm:cxn modelId="{3894FCBC-5892-4CBC-AD1D-3427F3E87783}" srcId="{C7B174AD-35E5-44FA-8365-2D92351E3832}" destId="{A9493721-5B32-455B-A803-B7D3A5A2B8C7}" srcOrd="4" destOrd="0" parTransId="{779918F2-AE4D-4BE6-A436-51B793DE0377}" sibTransId="{8157633B-BDDA-455E-B1BD-A8366D4EE473}"/>
    <dgm:cxn modelId="{7F5E36D8-3F08-4FD3-809C-87E6B2291EA2}" type="presOf" srcId="{627E5AF4-24EE-4299-BF9E-DDFD1FACC326}" destId="{14155721-086D-4ADD-BCD3-0853943958E4}" srcOrd="0" destOrd="0" presId="urn:microsoft.com/office/officeart/2008/layout/AlternatingHexagons"/>
    <dgm:cxn modelId="{D31320ED-0C45-441C-9419-3DFEE254A3C5}" srcId="{517268A9-210D-4AA7-92F5-E6F21A3EB35A}" destId="{627E5AF4-24EE-4299-BF9E-DDFD1FACC326}" srcOrd="0" destOrd="0" parTransId="{C96AE42F-E303-4105-AD59-22A795BE6C2F}" sibTransId="{E2B5F806-5EB3-447C-9B7E-E6988FC2D617}"/>
    <dgm:cxn modelId="{B94655F3-BB1F-4547-A48A-652B5E7A99CD}" type="presOf" srcId="{702A46D1-A329-43AB-9D6E-0629C355C4DE}" destId="{28604D28-F5E1-4028-84F1-DB9A92D26A9B}" srcOrd="0" destOrd="0" presId="urn:microsoft.com/office/officeart/2008/layout/AlternatingHexagons"/>
    <dgm:cxn modelId="{F902A8F8-127B-4249-AF99-D35DA2BB1A2F}" srcId="{C7B174AD-35E5-44FA-8365-2D92351E3832}" destId="{517268A9-210D-4AA7-92F5-E6F21A3EB35A}" srcOrd="1" destOrd="0" parTransId="{28525B86-690E-433B-A43F-E7F2E4B6DFA9}" sibTransId="{7D42C6DB-092F-4C3B-9B1E-FD6D44163B5E}"/>
    <dgm:cxn modelId="{93D202E5-14BA-4084-A970-4ACCE2163ECE}" type="presParOf" srcId="{A9E42B5F-CA64-46A7-A4D3-C755494AF28B}" destId="{139A2D96-6368-43AF-9944-409586FB9F02}" srcOrd="0" destOrd="0" presId="urn:microsoft.com/office/officeart/2008/layout/AlternatingHexagons"/>
    <dgm:cxn modelId="{D8153DB8-5933-48CE-B65A-7DBD3B6034E6}" type="presParOf" srcId="{139A2D96-6368-43AF-9944-409586FB9F02}" destId="{28604D28-F5E1-4028-84F1-DB9A92D26A9B}" srcOrd="0" destOrd="0" presId="urn:microsoft.com/office/officeart/2008/layout/AlternatingHexagons"/>
    <dgm:cxn modelId="{056E76AB-F122-406E-8BF2-5DFF0C6160BB}" type="presParOf" srcId="{139A2D96-6368-43AF-9944-409586FB9F02}" destId="{06809D77-8854-4C56-9900-851B79A88942}" srcOrd="1" destOrd="0" presId="urn:microsoft.com/office/officeart/2008/layout/AlternatingHexagons"/>
    <dgm:cxn modelId="{E4BDD2E4-5C1F-4BEE-AA03-33699178AFCF}" type="presParOf" srcId="{139A2D96-6368-43AF-9944-409586FB9F02}" destId="{190CC17C-FBC3-4806-87E6-47617C7F8B51}" srcOrd="2" destOrd="0" presId="urn:microsoft.com/office/officeart/2008/layout/AlternatingHexagons"/>
    <dgm:cxn modelId="{5B1527FC-0DE5-44B0-9DDD-70DF67883BF7}" type="presParOf" srcId="{139A2D96-6368-43AF-9944-409586FB9F02}" destId="{048E4F0D-2BE6-43FC-8470-567E84560158}" srcOrd="3" destOrd="0" presId="urn:microsoft.com/office/officeart/2008/layout/AlternatingHexagons"/>
    <dgm:cxn modelId="{11F6AAE1-741C-4499-8F55-9196D1D2422A}" type="presParOf" srcId="{139A2D96-6368-43AF-9944-409586FB9F02}" destId="{439B543D-F4F7-46E2-ABFE-037399EC0015}" srcOrd="4" destOrd="0" presId="urn:microsoft.com/office/officeart/2008/layout/AlternatingHexagons"/>
    <dgm:cxn modelId="{E95D5C48-4A80-4028-B336-EB5F8329CCC6}" type="presParOf" srcId="{A9E42B5F-CA64-46A7-A4D3-C755494AF28B}" destId="{6A68BF5E-FB75-409F-B451-4EDC2AF1BDCF}" srcOrd="1" destOrd="0" presId="urn:microsoft.com/office/officeart/2008/layout/AlternatingHexagons"/>
    <dgm:cxn modelId="{FACF4928-974B-4B67-A1F4-BE59E3CE721F}" type="presParOf" srcId="{A9E42B5F-CA64-46A7-A4D3-C755494AF28B}" destId="{B459278A-6A96-41E4-9586-C0195FE97477}" srcOrd="2" destOrd="0" presId="urn:microsoft.com/office/officeart/2008/layout/AlternatingHexagons"/>
    <dgm:cxn modelId="{66466CF8-EF1A-4886-A9F5-00EBB37B2114}" type="presParOf" srcId="{B459278A-6A96-41E4-9586-C0195FE97477}" destId="{431BB538-307E-4C7D-8BE4-D07F5EA1D2DD}" srcOrd="0" destOrd="0" presId="urn:microsoft.com/office/officeart/2008/layout/AlternatingHexagons"/>
    <dgm:cxn modelId="{FA31A901-F2D9-4CF0-97DB-A520C768658A}" type="presParOf" srcId="{B459278A-6A96-41E4-9586-C0195FE97477}" destId="{14155721-086D-4ADD-BCD3-0853943958E4}" srcOrd="1" destOrd="0" presId="urn:microsoft.com/office/officeart/2008/layout/AlternatingHexagons"/>
    <dgm:cxn modelId="{71DC594E-34A7-41EB-8626-2E13C74BC6D2}" type="presParOf" srcId="{B459278A-6A96-41E4-9586-C0195FE97477}" destId="{3528B5F4-F441-4AEE-9B57-563E76A3F83E}" srcOrd="2" destOrd="0" presId="urn:microsoft.com/office/officeart/2008/layout/AlternatingHexagons"/>
    <dgm:cxn modelId="{39EB44E2-2D67-44F9-8D82-DCFA33BC7E4F}" type="presParOf" srcId="{B459278A-6A96-41E4-9586-C0195FE97477}" destId="{08C40ACA-CFE4-41AA-B91E-CA0298627356}" srcOrd="3" destOrd="0" presId="urn:microsoft.com/office/officeart/2008/layout/AlternatingHexagons"/>
    <dgm:cxn modelId="{7A10D555-4427-4621-93F9-75634F6ED2A2}" type="presParOf" srcId="{B459278A-6A96-41E4-9586-C0195FE97477}" destId="{2AAD79CE-26D4-458D-9C3E-9A7233E515B1}" srcOrd="4" destOrd="0" presId="urn:microsoft.com/office/officeart/2008/layout/AlternatingHexagons"/>
    <dgm:cxn modelId="{9296D620-4ADA-4469-9E2F-C15573911ED0}" type="presParOf" srcId="{A9E42B5F-CA64-46A7-A4D3-C755494AF28B}" destId="{6CFCF808-93B9-483B-88CC-13E8AEB40393}" srcOrd="3" destOrd="0" presId="urn:microsoft.com/office/officeart/2008/layout/AlternatingHexagons"/>
    <dgm:cxn modelId="{701CF2C6-FFEC-4C01-A539-EB28425D96B4}" type="presParOf" srcId="{A9E42B5F-CA64-46A7-A4D3-C755494AF28B}" destId="{6168FE3C-B710-4AA1-8991-4D7D26722DF5}" srcOrd="4" destOrd="0" presId="urn:microsoft.com/office/officeart/2008/layout/AlternatingHexagons"/>
    <dgm:cxn modelId="{42091DBA-ECD0-4B99-9AB0-610247D978CE}" type="presParOf" srcId="{6168FE3C-B710-4AA1-8991-4D7D26722DF5}" destId="{E1E0F79A-2F98-4194-BC6A-6F591792D7EA}" srcOrd="0" destOrd="0" presId="urn:microsoft.com/office/officeart/2008/layout/AlternatingHexagons"/>
    <dgm:cxn modelId="{7DD122C0-1BC0-4ABF-A503-DA202EDD8150}" type="presParOf" srcId="{6168FE3C-B710-4AA1-8991-4D7D26722DF5}" destId="{1445F5D6-4768-4184-A024-233CE3E6436A}" srcOrd="1" destOrd="0" presId="urn:microsoft.com/office/officeart/2008/layout/AlternatingHexagons"/>
    <dgm:cxn modelId="{2801B0EF-26D1-4228-BCF1-2969E4A8640B}" type="presParOf" srcId="{6168FE3C-B710-4AA1-8991-4D7D26722DF5}" destId="{31339548-3A11-403D-A16F-FB35457C0B45}" srcOrd="2" destOrd="0" presId="urn:microsoft.com/office/officeart/2008/layout/AlternatingHexagons"/>
    <dgm:cxn modelId="{399FFF66-6804-4A7F-86E4-AAE89FBD244D}" type="presParOf" srcId="{6168FE3C-B710-4AA1-8991-4D7D26722DF5}" destId="{28727EB4-985A-4289-8074-81DA3832F487}" srcOrd="3" destOrd="0" presId="urn:microsoft.com/office/officeart/2008/layout/AlternatingHexagons"/>
    <dgm:cxn modelId="{257DBA68-B8E5-45DF-87A7-9539AA4ED868}" type="presParOf" srcId="{6168FE3C-B710-4AA1-8991-4D7D26722DF5}" destId="{6E33B7E7-1299-4A9B-9A97-5A923C537A8F}" srcOrd="4" destOrd="0" presId="urn:microsoft.com/office/officeart/2008/layout/AlternatingHexagons"/>
    <dgm:cxn modelId="{7BBF4B19-A7CF-4B0F-A95E-52CCE40ED95D}" type="presParOf" srcId="{A9E42B5F-CA64-46A7-A4D3-C755494AF28B}" destId="{9234CE23-6772-47F9-B35E-B91ED0BEBD6A}" srcOrd="5" destOrd="0" presId="urn:microsoft.com/office/officeart/2008/layout/AlternatingHexagons"/>
    <dgm:cxn modelId="{98C017D6-6471-47C4-BC33-156DE1CE72A4}" type="presParOf" srcId="{A9E42B5F-CA64-46A7-A4D3-C755494AF28B}" destId="{E15273CD-CEEF-4C46-A100-F1C014DE267F}" srcOrd="6" destOrd="0" presId="urn:microsoft.com/office/officeart/2008/layout/AlternatingHexagons"/>
    <dgm:cxn modelId="{5BA0F547-7DED-4286-ACC1-653DE85C09B9}" type="presParOf" srcId="{E15273CD-CEEF-4C46-A100-F1C014DE267F}" destId="{020FF139-0CF3-4C00-9E93-5FC6A7115C5D}" srcOrd="0" destOrd="0" presId="urn:microsoft.com/office/officeart/2008/layout/AlternatingHexagons"/>
    <dgm:cxn modelId="{55CE0A6E-F9D5-4ED5-9A46-DA3508790CEC}" type="presParOf" srcId="{E15273CD-CEEF-4C46-A100-F1C014DE267F}" destId="{5A041701-5636-4B31-B971-2D9B5C963AB9}" srcOrd="1" destOrd="0" presId="urn:microsoft.com/office/officeart/2008/layout/AlternatingHexagons"/>
    <dgm:cxn modelId="{A325CBB4-6EFD-4E0C-936D-6BA30A3EE7A7}" type="presParOf" srcId="{E15273CD-CEEF-4C46-A100-F1C014DE267F}" destId="{521B94AA-F944-4A07-B767-2D2EA0B3B738}" srcOrd="2" destOrd="0" presId="urn:microsoft.com/office/officeart/2008/layout/AlternatingHexagons"/>
    <dgm:cxn modelId="{7C2312ED-B883-4BA6-A620-DF61D1979356}" type="presParOf" srcId="{E15273CD-CEEF-4C46-A100-F1C014DE267F}" destId="{CE76278C-AF0B-4B33-AE2F-932921558F07}" srcOrd="3" destOrd="0" presId="urn:microsoft.com/office/officeart/2008/layout/AlternatingHexagons"/>
    <dgm:cxn modelId="{42BEC015-6FA4-43E5-B939-0684785618CA}" type="presParOf" srcId="{E15273CD-CEEF-4C46-A100-F1C014DE267F}" destId="{51015990-579C-4DB5-8A23-C57AA4E6B3E3}" srcOrd="4" destOrd="0" presId="urn:microsoft.com/office/officeart/2008/layout/AlternatingHexagons"/>
    <dgm:cxn modelId="{616F2910-06B1-41F2-90B5-924A4802B628}" type="presParOf" srcId="{A9E42B5F-CA64-46A7-A4D3-C755494AF28B}" destId="{1D45BD4B-E2E9-45AA-ABBA-9AB2762D6687}" srcOrd="7" destOrd="0" presId="urn:microsoft.com/office/officeart/2008/layout/AlternatingHexagons"/>
    <dgm:cxn modelId="{B8D6E370-EC86-4B82-A11B-A74FC9EAEADF}" type="presParOf" srcId="{A9E42B5F-CA64-46A7-A4D3-C755494AF28B}" destId="{CFD05613-7E7D-4FEA-91F6-32B93FE177B2}" srcOrd="8" destOrd="0" presId="urn:microsoft.com/office/officeart/2008/layout/AlternatingHexagons"/>
    <dgm:cxn modelId="{DA19A57E-6AB4-4286-A83F-0EF089596BC4}" type="presParOf" srcId="{CFD05613-7E7D-4FEA-91F6-32B93FE177B2}" destId="{81717739-871C-44AE-B9F8-646B14E6D941}" srcOrd="0" destOrd="0" presId="urn:microsoft.com/office/officeart/2008/layout/AlternatingHexagons"/>
    <dgm:cxn modelId="{7CAAB52E-9966-4802-AF5B-910AECD7C688}" type="presParOf" srcId="{CFD05613-7E7D-4FEA-91F6-32B93FE177B2}" destId="{EBF874D0-8C1D-4CC1-8DD4-1701F3B527E7}" srcOrd="1" destOrd="0" presId="urn:microsoft.com/office/officeart/2008/layout/AlternatingHexagons"/>
    <dgm:cxn modelId="{CA27AFEC-29FE-4A59-B43C-A874B78C3F6F}" type="presParOf" srcId="{CFD05613-7E7D-4FEA-91F6-32B93FE177B2}" destId="{DAA4D3B1-A515-47CB-BF3B-057B3CCFF6DB}" srcOrd="2" destOrd="0" presId="urn:microsoft.com/office/officeart/2008/layout/AlternatingHexagons"/>
    <dgm:cxn modelId="{52D84D71-C614-4A22-BD14-05024BEFCE64}" type="presParOf" srcId="{CFD05613-7E7D-4FEA-91F6-32B93FE177B2}" destId="{15384343-6E4F-4D5B-931E-51BB99128748}" srcOrd="3" destOrd="0" presId="urn:microsoft.com/office/officeart/2008/layout/AlternatingHexagons"/>
    <dgm:cxn modelId="{57795F4C-3143-44E7-ABAA-1FB84DA4C0C5}" type="presParOf" srcId="{CFD05613-7E7D-4FEA-91F6-32B93FE177B2}" destId="{DD2434E5-CFDE-4FE8-AA51-69DD91EFA510}"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604D28-F5E1-4028-84F1-DB9A92D26A9B}">
      <dsp:nvSpPr>
        <dsp:cNvPr id="0" name=""/>
        <dsp:cNvSpPr/>
      </dsp:nvSpPr>
      <dsp:spPr>
        <a:xfrm rot="5400000">
          <a:off x="5171592" y="103417"/>
          <a:ext cx="1572972" cy="1368485"/>
        </a:xfrm>
        <a:prstGeom prst="hexagon">
          <a:avLst>
            <a:gd name="adj" fmla="val 25000"/>
            <a:gd name="vf" fmla="val 11547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Barriers to Diversity and Inclusion</a:t>
          </a:r>
        </a:p>
      </dsp:txBody>
      <dsp:txXfrm rot="-5400000">
        <a:off x="5487091" y="246295"/>
        <a:ext cx="941973" cy="1082730"/>
      </dsp:txXfrm>
    </dsp:sp>
    <dsp:sp modelId="{06809D77-8854-4C56-9900-851B79A88942}">
      <dsp:nvSpPr>
        <dsp:cNvPr id="0" name=""/>
        <dsp:cNvSpPr/>
      </dsp:nvSpPr>
      <dsp:spPr>
        <a:xfrm>
          <a:off x="6683847" y="315768"/>
          <a:ext cx="1755436" cy="943783"/>
        </a:xfrm>
        <a:prstGeom prst="rect">
          <a:avLst/>
        </a:prstGeom>
        <a:noFill/>
        <a:ln>
          <a:noFill/>
        </a:ln>
        <a:effectLst/>
      </dsp:spPr>
      <dsp:style>
        <a:lnRef idx="0">
          <a:scrgbClr r="0" g="0" b="0"/>
        </a:lnRef>
        <a:fillRef idx="0">
          <a:scrgbClr r="0" g="0" b="0"/>
        </a:fillRef>
        <a:effectRef idx="0">
          <a:scrgbClr r="0" g="0" b="0"/>
        </a:effectRef>
        <a:fontRef idx="minor"/>
      </dsp:style>
    </dsp:sp>
    <dsp:sp modelId="{439B543D-F4F7-46E2-ABFE-037399EC0015}">
      <dsp:nvSpPr>
        <dsp:cNvPr id="0" name=""/>
        <dsp:cNvSpPr/>
      </dsp:nvSpPr>
      <dsp:spPr>
        <a:xfrm rot="5400000">
          <a:off x="3693627" y="103417"/>
          <a:ext cx="1572972" cy="1368485"/>
        </a:xfrm>
        <a:prstGeom prst="hexagon">
          <a:avLst>
            <a:gd name="adj" fmla="val 25000"/>
            <a:gd name="vf" fmla="val 11547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r>
            <a:rPr lang="en-US" sz="1300" kern="1200" dirty="0"/>
            <a:t>Career </a:t>
          </a:r>
          <a:r>
            <a:rPr lang="en-US" sz="1300" kern="1200" dirty="0" err="1"/>
            <a:t>Precarity</a:t>
          </a:r>
          <a:r>
            <a:rPr lang="en-US" sz="1300" kern="1200" dirty="0"/>
            <a:t> for ECRs</a:t>
          </a:r>
        </a:p>
      </dsp:txBody>
      <dsp:txXfrm rot="-5400000">
        <a:off x="4009126" y="246295"/>
        <a:ext cx="941973" cy="1082730"/>
      </dsp:txXfrm>
    </dsp:sp>
    <dsp:sp modelId="{431BB538-307E-4C7D-8BE4-D07F5EA1D2DD}">
      <dsp:nvSpPr>
        <dsp:cNvPr id="0" name=""/>
        <dsp:cNvSpPr/>
      </dsp:nvSpPr>
      <dsp:spPr>
        <a:xfrm rot="5400000">
          <a:off x="4429778" y="1438556"/>
          <a:ext cx="1572972" cy="1368485"/>
        </a:xfrm>
        <a:prstGeom prst="hexagon">
          <a:avLst>
            <a:gd name="adj" fmla="val 25000"/>
            <a:gd name="vf" fmla="val 11547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Inflexible Career Pathways</a:t>
          </a:r>
        </a:p>
      </dsp:txBody>
      <dsp:txXfrm rot="-5400000">
        <a:off x="4745277" y="1581434"/>
        <a:ext cx="941973" cy="1082730"/>
      </dsp:txXfrm>
    </dsp:sp>
    <dsp:sp modelId="{14155721-086D-4ADD-BCD3-0853943958E4}">
      <dsp:nvSpPr>
        <dsp:cNvPr id="0" name=""/>
        <dsp:cNvSpPr/>
      </dsp:nvSpPr>
      <dsp:spPr>
        <a:xfrm>
          <a:off x="2776585" y="1650907"/>
          <a:ext cx="1698809" cy="9437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r" defTabSz="577850">
            <a:lnSpc>
              <a:spcPct val="90000"/>
            </a:lnSpc>
            <a:spcBef>
              <a:spcPct val="0"/>
            </a:spcBef>
            <a:spcAft>
              <a:spcPct val="35000"/>
            </a:spcAft>
            <a:buNone/>
          </a:pPr>
          <a:endParaRPr lang="en-US" sz="1300" kern="1200"/>
        </a:p>
      </dsp:txBody>
      <dsp:txXfrm>
        <a:off x="2776585" y="1650907"/>
        <a:ext cx="1698809" cy="943783"/>
      </dsp:txXfrm>
    </dsp:sp>
    <dsp:sp modelId="{2AAD79CE-26D4-458D-9C3E-9A7233E515B1}">
      <dsp:nvSpPr>
        <dsp:cNvPr id="0" name=""/>
        <dsp:cNvSpPr/>
      </dsp:nvSpPr>
      <dsp:spPr>
        <a:xfrm rot="5400000">
          <a:off x="5907743" y="1438556"/>
          <a:ext cx="1572972" cy="1368485"/>
        </a:xfrm>
        <a:prstGeom prst="hexagon">
          <a:avLst>
            <a:gd name="adj" fmla="val 25000"/>
            <a:gd name="vf" fmla="val 11547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r>
            <a:rPr lang="en-US" sz="1300" kern="1200" dirty="0"/>
            <a:t>Lack of Collegiality </a:t>
          </a:r>
        </a:p>
      </dsp:txBody>
      <dsp:txXfrm rot="-5400000">
        <a:off x="6223242" y="1581434"/>
        <a:ext cx="941973" cy="1082730"/>
      </dsp:txXfrm>
    </dsp:sp>
    <dsp:sp modelId="{E1E0F79A-2F98-4194-BC6A-6F591792D7EA}">
      <dsp:nvSpPr>
        <dsp:cNvPr id="0" name=""/>
        <dsp:cNvSpPr/>
      </dsp:nvSpPr>
      <dsp:spPr>
        <a:xfrm rot="5400000">
          <a:off x="5171592" y="2773695"/>
          <a:ext cx="1572972" cy="1368485"/>
        </a:xfrm>
        <a:prstGeom prst="hexagon">
          <a:avLst>
            <a:gd name="adj" fmla="val 25000"/>
            <a:gd name="vf" fmla="val 11547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Variable Leadership Quality</a:t>
          </a:r>
        </a:p>
      </dsp:txBody>
      <dsp:txXfrm rot="-5400000">
        <a:off x="5487091" y="2916573"/>
        <a:ext cx="941973" cy="1082730"/>
      </dsp:txXfrm>
    </dsp:sp>
    <dsp:sp modelId="{1445F5D6-4768-4184-A024-233CE3E6436A}">
      <dsp:nvSpPr>
        <dsp:cNvPr id="0" name=""/>
        <dsp:cNvSpPr/>
      </dsp:nvSpPr>
      <dsp:spPr>
        <a:xfrm>
          <a:off x="6683847" y="2986046"/>
          <a:ext cx="1755436" cy="943783"/>
        </a:xfrm>
        <a:prstGeom prst="rect">
          <a:avLst/>
        </a:prstGeom>
        <a:noFill/>
        <a:ln>
          <a:noFill/>
        </a:ln>
        <a:effectLst/>
      </dsp:spPr>
      <dsp:style>
        <a:lnRef idx="0">
          <a:scrgbClr r="0" g="0" b="0"/>
        </a:lnRef>
        <a:fillRef idx="0">
          <a:scrgbClr r="0" g="0" b="0"/>
        </a:fillRef>
        <a:effectRef idx="0">
          <a:scrgbClr r="0" g="0" b="0"/>
        </a:effectRef>
        <a:fontRef idx="minor"/>
      </dsp:style>
    </dsp:sp>
    <dsp:sp modelId="{6E33B7E7-1299-4A9B-9A97-5A923C537A8F}">
      <dsp:nvSpPr>
        <dsp:cNvPr id="0" name=""/>
        <dsp:cNvSpPr/>
      </dsp:nvSpPr>
      <dsp:spPr>
        <a:xfrm rot="5400000">
          <a:off x="3693627" y="2773695"/>
          <a:ext cx="1572972" cy="1368485"/>
        </a:xfrm>
        <a:prstGeom prst="hexagon">
          <a:avLst>
            <a:gd name="adj" fmla="val 25000"/>
            <a:gd name="vf" fmla="val 11547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r>
            <a:rPr lang="en-US" sz="1300" kern="1200" dirty="0"/>
            <a:t>Unnecessary Bureaucracy</a:t>
          </a:r>
        </a:p>
      </dsp:txBody>
      <dsp:txXfrm rot="-5400000">
        <a:off x="4009126" y="2916573"/>
        <a:ext cx="941973" cy="1082730"/>
      </dsp:txXfrm>
    </dsp:sp>
    <dsp:sp modelId="{020FF139-0CF3-4C00-9E93-5FC6A7115C5D}">
      <dsp:nvSpPr>
        <dsp:cNvPr id="0" name=""/>
        <dsp:cNvSpPr/>
      </dsp:nvSpPr>
      <dsp:spPr>
        <a:xfrm rot="5400000">
          <a:off x="2965991" y="1420781"/>
          <a:ext cx="1572972" cy="1368485"/>
        </a:xfrm>
        <a:prstGeom prst="hexagon">
          <a:avLst>
            <a:gd name="adj" fmla="val 25000"/>
            <a:gd name="vf" fmla="val 11547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Lack of Research Integrity</a:t>
          </a:r>
        </a:p>
      </dsp:txBody>
      <dsp:txXfrm rot="-5400000">
        <a:off x="3281490" y="1563659"/>
        <a:ext cx="941973" cy="1082730"/>
      </dsp:txXfrm>
    </dsp:sp>
    <dsp:sp modelId="{5A041701-5636-4B31-B971-2D9B5C963AB9}">
      <dsp:nvSpPr>
        <dsp:cNvPr id="0" name=""/>
        <dsp:cNvSpPr/>
      </dsp:nvSpPr>
      <dsp:spPr>
        <a:xfrm>
          <a:off x="2776585" y="4321185"/>
          <a:ext cx="1698809" cy="943783"/>
        </a:xfrm>
        <a:prstGeom prst="rect">
          <a:avLst/>
        </a:prstGeom>
        <a:noFill/>
        <a:ln>
          <a:noFill/>
        </a:ln>
        <a:effectLst/>
      </dsp:spPr>
      <dsp:style>
        <a:lnRef idx="0">
          <a:scrgbClr r="0" g="0" b="0"/>
        </a:lnRef>
        <a:fillRef idx="0">
          <a:scrgbClr r="0" g="0" b="0"/>
        </a:fillRef>
        <a:effectRef idx="0">
          <a:scrgbClr r="0" g="0" b="0"/>
        </a:effectRef>
        <a:fontRef idx="minor"/>
      </dsp:style>
    </dsp:sp>
    <dsp:sp modelId="{51015990-579C-4DB5-8A23-C57AA4E6B3E3}">
      <dsp:nvSpPr>
        <dsp:cNvPr id="0" name=""/>
        <dsp:cNvSpPr/>
      </dsp:nvSpPr>
      <dsp:spPr>
        <a:xfrm rot="5400000">
          <a:off x="6626335" y="2764807"/>
          <a:ext cx="1572972" cy="1368485"/>
        </a:xfrm>
        <a:prstGeom prst="hexagon">
          <a:avLst>
            <a:gd name="adj" fmla="val 25000"/>
            <a:gd name="vf" fmla="val 11547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r>
            <a:rPr lang="en-US" sz="1300" kern="1200" dirty="0"/>
            <a:t>Unhealthy Competition Culture</a:t>
          </a:r>
        </a:p>
      </dsp:txBody>
      <dsp:txXfrm rot="-5400000">
        <a:off x="6941834" y="2907685"/>
        <a:ext cx="941973" cy="1082730"/>
      </dsp:txXfrm>
    </dsp:sp>
    <dsp:sp modelId="{81717739-871C-44AE-B9F8-646B14E6D941}">
      <dsp:nvSpPr>
        <dsp:cNvPr id="0" name=""/>
        <dsp:cNvSpPr/>
      </dsp:nvSpPr>
      <dsp:spPr>
        <a:xfrm rot="5400000">
          <a:off x="4426383" y="4086639"/>
          <a:ext cx="1572972" cy="1368485"/>
        </a:xfrm>
        <a:prstGeom prst="hexagon">
          <a:avLst>
            <a:gd name="adj" fmla="val 25000"/>
            <a:gd name="vf" fmla="val 11547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Narrow Focus of Assessment Frameworks</a:t>
          </a:r>
        </a:p>
      </dsp:txBody>
      <dsp:txXfrm rot="-5400000">
        <a:off x="4741882" y="4229517"/>
        <a:ext cx="941973" cy="1082730"/>
      </dsp:txXfrm>
    </dsp:sp>
    <dsp:sp modelId="{EBF874D0-8C1D-4CC1-8DD4-1701F3B527E7}">
      <dsp:nvSpPr>
        <dsp:cNvPr id="0" name=""/>
        <dsp:cNvSpPr/>
      </dsp:nvSpPr>
      <dsp:spPr>
        <a:xfrm>
          <a:off x="6683847" y="5656323"/>
          <a:ext cx="1755436" cy="943783"/>
        </a:xfrm>
        <a:prstGeom prst="rect">
          <a:avLst/>
        </a:prstGeom>
        <a:noFill/>
        <a:ln>
          <a:noFill/>
        </a:ln>
        <a:effectLst/>
      </dsp:spPr>
      <dsp:style>
        <a:lnRef idx="0">
          <a:scrgbClr r="0" g="0" b="0"/>
        </a:lnRef>
        <a:fillRef idx="0">
          <a:scrgbClr r="0" g="0" b="0"/>
        </a:fillRef>
        <a:effectRef idx="0">
          <a:scrgbClr r="0" g="0" b="0"/>
        </a:effectRef>
        <a:fontRef idx="minor"/>
      </dsp:style>
    </dsp:sp>
    <dsp:sp modelId="{DD2434E5-CFDE-4FE8-AA51-69DD91EFA510}">
      <dsp:nvSpPr>
        <dsp:cNvPr id="0" name=""/>
        <dsp:cNvSpPr/>
      </dsp:nvSpPr>
      <dsp:spPr>
        <a:xfrm rot="5400000">
          <a:off x="5915925" y="4073331"/>
          <a:ext cx="1572972" cy="1368485"/>
        </a:xfrm>
        <a:prstGeom prst="hexagon">
          <a:avLst>
            <a:gd name="adj" fmla="val 25000"/>
            <a:gd name="vf" fmla="val 11547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r>
            <a:rPr lang="en-US" sz="1300" kern="1200" dirty="0"/>
            <a:t>Unhealthy Power Dynamics</a:t>
          </a:r>
        </a:p>
      </dsp:txBody>
      <dsp:txXfrm rot="-5400000">
        <a:off x="6231424" y="4216209"/>
        <a:ext cx="941973" cy="1082730"/>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EC7D27-2327-42FA-B524-536111C4B053}" type="datetimeFigureOut">
              <a:rPr lang="en-GB" smtClean="0"/>
              <a:t>06/06/2022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E2CA3D-51E1-47C4-9AE7-B51152D56C6C}" type="slidenum">
              <a:rPr lang="en-GB" smtClean="0"/>
              <a:t>‹#›</a:t>
            </a:fld>
            <a:endParaRPr lang="en-GB"/>
          </a:p>
        </p:txBody>
      </p:sp>
    </p:spTree>
    <p:extLst>
      <p:ext uri="{BB962C8B-B14F-4D97-AF65-F5344CB8AC3E}">
        <p14:creationId xmlns:p14="http://schemas.microsoft.com/office/powerpoint/2010/main" val="29997789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Add other LOGOs in here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CAF39CF-66C3-462C-B959-0D5E3C3CE7E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971548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Over a number of years there have been increasing concerns with the culture in which research takes place</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While the government estimates a need for 150,000 more people in R&amp;D by 2030, research careers are becoming less attractive</a:t>
            </a:r>
          </a:p>
          <a:p>
            <a:endParaRPr lang="en-GB" dirty="0"/>
          </a:p>
          <a:p>
            <a:r>
              <a:rPr lang="en-GB" dirty="0"/>
              <a:t>Careers in R&amp;D are increasingly seen as inflexible, highly-pressured, precarious, and exclusive</a:t>
            </a:r>
          </a:p>
          <a:p>
            <a:endParaRPr lang="en-GB" dirty="0"/>
          </a:p>
          <a:p>
            <a:r>
              <a:rPr lang="en-GB" dirty="0"/>
              <a:t>To meet the demand for people, the UK needs to attract a younger, more diverse cohort, with the right skills and experiences across a range of sectors</a:t>
            </a:r>
          </a:p>
          <a:p>
            <a:endParaRPr lang="en-GB" dirty="0"/>
          </a:p>
          <a:p>
            <a:r>
              <a:rPr lang="en-GB" dirty="0"/>
              <a:t>For those currently in the sector, a range of pressures can side-line research activity – whether that’s poor workplace culture, leading to mental health and work-life</a:t>
            </a:r>
            <a:r>
              <a:rPr lang="en-GB" baseline="0" dirty="0"/>
              <a:t> balance issues, or heavy workloads that </a:t>
            </a:r>
            <a:r>
              <a:rPr lang="en-GB" baseline="0" dirty="0" err="1"/>
              <a:t>sideline</a:t>
            </a:r>
            <a:r>
              <a:rPr lang="en-GB" baseline="0" dirty="0"/>
              <a:t> research in favour of teaching and admin</a:t>
            </a:r>
            <a:endParaRPr lang="en-GB" dirty="0"/>
          </a:p>
          <a:p>
            <a:endParaRPr lang="en-GB" dirty="0"/>
          </a:p>
          <a:p>
            <a:r>
              <a:rPr lang="en-GB" dirty="0"/>
              <a:t>And contributions from the full range of actors that make research happen are not rewarded – for example,</a:t>
            </a:r>
            <a:r>
              <a:rPr lang="en-GB" baseline="0" dirty="0"/>
              <a:t> </a:t>
            </a:r>
            <a:r>
              <a:rPr lang="en-GB" dirty="0"/>
              <a:t>incentive</a:t>
            </a:r>
            <a:r>
              <a:rPr lang="en-GB" baseline="0" dirty="0"/>
              <a:t> and assessment frameworks focus on outputs and funding, and don’t recognise the contribution from e.g. postdocs, technicians etc., or the importance of impact and engagement activity</a:t>
            </a:r>
            <a:endParaRPr lang="en-GB" dirty="0"/>
          </a:p>
          <a:p>
            <a:endParaRPr lang="en-GB" dirty="0"/>
          </a:p>
          <a:p>
            <a:r>
              <a:rPr lang="en-GB" dirty="0"/>
              <a:t>Broad consensus in the sector that cultural change is required </a:t>
            </a:r>
            <a:r>
              <a:rPr lang="en-GB" b="1" dirty="0"/>
              <a:t>at all levels</a:t>
            </a:r>
            <a:r>
              <a:rPr lang="en-GB" dirty="0"/>
              <a:t>, that means government,</a:t>
            </a:r>
            <a:r>
              <a:rPr lang="en-GB" baseline="0" dirty="0"/>
              <a:t> funders and institutions – but also and more importantly, those leaders within research whether that is institutional office-holders, P.I.s, lab managers…</a:t>
            </a:r>
            <a:endParaRPr lang="en-GB" dirty="0"/>
          </a:p>
          <a:p>
            <a:endParaRPr lang="en-GB" dirty="0"/>
          </a:p>
          <a:p>
            <a:r>
              <a:rPr lang="en-GB" dirty="0"/>
              <a:t>As a result, there has been a succession of campaigns, reports and now new strategies aimed at tackling these issues… Royal Society, Nuffield</a:t>
            </a:r>
            <a:r>
              <a:rPr lang="en-GB" baseline="0" dirty="0"/>
              <a:t> Council, Wellcome Trust, ARMA…</a:t>
            </a:r>
            <a:endParaRPr lang="en-GB" dirty="0"/>
          </a:p>
          <a:p>
            <a:endParaRPr lang="en-GB" dirty="0"/>
          </a:p>
        </p:txBody>
      </p:sp>
      <p:sp>
        <p:nvSpPr>
          <p:cNvPr id="4" name="Slide Number Placeholder 3"/>
          <p:cNvSpPr>
            <a:spLocks noGrp="1"/>
          </p:cNvSpPr>
          <p:nvPr>
            <p:ph type="sldNum" sz="quarter" idx="10"/>
          </p:nvPr>
        </p:nvSpPr>
        <p:spPr/>
        <p:txBody>
          <a:bodyPr/>
          <a:lstStyle/>
          <a:p>
            <a:fld id="{ADE2CA3D-51E1-47C4-9AE7-B51152D56C6C}" type="slidenum">
              <a:rPr lang="en-GB" smtClean="0"/>
              <a:t>4</a:t>
            </a:fld>
            <a:endParaRPr lang="en-GB"/>
          </a:p>
        </p:txBody>
      </p:sp>
    </p:spTree>
    <p:extLst>
      <p:ext uri="{BB962C8B-B14F-4D97-AF65-F5344CB8AC3E}">
        <p14:creationId xmlns:p14="http://schemas.microsoft.com/office/powerpoint/2010/main" val="579629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Support</a:t>
            </a:r>
            <a:r>
              <a:rPr lang="en-GB" baseline="0" dirty="0"/>
              <a:t> – Supporting the research community as they seek to improve research culture, e.g. providing guidance</a:t>
            </a:r>
          </a:p>
          <a:p>
            <a:r>
              <a:rPr lang="en-GB" baseline="0" dirty="0"/>
              <a:t>Require – Being firmer and clearer about standards required from individuals and institutions who seek grant funding, e.g. zero-tolerance policy on B+H</a:t>
            </a:r>
          </a:p>
          <a:p>
            <a:r>
              <a:rPr lang="en-GB" baseline="0" dirty="0"/>
              <a:t>Reward – Recognising and rewarding good practices and behaviours which improve research culture, e.g. including these in promotion criteria</a:t>
            </a:r>
            <a:endParaRPr lang="en-GB" dirty="0"/>
          </a:p>
          <a:p>
            <a:endParaRPr lang="en-GB" dirty="0"/>
          </a:p>
        </p:txBody>
      </p:sp>
      <p:sp>
        <p:nvSpPr>
          <p:cNvPr id="4" name="Slide Number Placeholder 3"/>
          <p:cNvSpPr>
            <a:spLocks noGrp="1"/>
          </p:cNvSpPr>
          <p:nvPr>
            <p:ph type="sldNum" sz="quarter" idx="10"/>
          </p:nvPr>
        </p:nvSpPr>
        <p:spPr/>
        <p:txBody>
          <a:bodyPr/>
          <a:lstStyle/>
          <a:p>
            <a:fld id="{ADE2CA3D-51E1-47C4-9AE7-B51152D56C6C}" type="slidenum">
              <a:rPr lang="en-GB" smtClean="0"/>
              <a:t>13</a:t>
            </a:fld>
            <a:endParaRPr lang="en-GB"/>
          </a:p>
        </p:txBody>
      </p:sp>
    </p:spTree>
    <p:extLst>
      <p:ext uri="{BB962C8B-B14F-4D97-AF65-F5344CB8AC3E}">
        <p14:creationId xmlns:p14="http://schemas.microsoft.com/office/powerpoint/2010/main" val="13003552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DE2CA3D-51E1-47C4-9AE7-B51152D56C6C}" type="slidenum">
              <a:rPr lang="en-GB" smtClean="0"/>
              <a:t>17</a:t>
            </a:fld>
            <a:endParaRPr lang="en-GB"/>
          </a:p>
        </p:txBody>
      </p:sp>
    </p:spTree>
    <p:extLst>
      <p:ext uri="{BB962C8B-B14F-4D97-AF65-F5344CB8AC3E}">
        <p14:creationId xmlns:p14="http://schemas.microsoft.com/office/powerpoint/2010/main" val="235338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E55963C-7718-4B74-A98E-8E2C5DA39394}" type="slidenum">
              <a:rPr lang="en-GB" smtClean="0"/>
              <a:t>‹#›</a:t>
            </a:fld>
            <a:endParaRPr lang="en-GB"/>
          </a:p>
        </p:txBody>
      </p:sp>
    </p:spTree>
    <p:extLst>
      <p:ext uri="{BB962C8B-B14F-4D97-AF65-F5344CB8AC3E}">
        <p14:creationId xmlns:p14="http://schemas.microsoft.com/office/powerpoint/2010/main" val="11666497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E55963C-7718-4B74-A98E-8E2C5DA39394}" type="slidenum">
              <a:rPr lang="en-GB" smtClean="0"/>
              <a:t>‹#›</a:t>
            </a:fld>
            <a:endParaRPr lang="en-GB"/>
          </a:p>
        </p:txBody>
      </p:sp>
    </p:spTree>
    <p:extLst>
      <p:ext uri="{BB962C8B-B14F-4D97-AF65-F5344CB8AC3E}">
        <p14:creationId xmlns:p14="http://schemas.microsoft.com/office/powerpoint/2010/main" val="3352334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E55963C-7718-4B74-A98E-8E2C5DA39394}" type="slidenum">
              <a:rPr lang="en-GB" smtClean="0"/>
              <a:t>‹#›</a:t>
            </a:fld>
            <a:endParaRPr lang="en-GB"/>
          </a:p>
        </p:txBody>
      </p:sp>
    </p:spTree>
    <p:extLst>
      <p:ext uri="{BB962C8B-B14F-4D97-AF65-F5344CB8AC3E}">
        <p14:creationId xmlns:p14="http://schemas.microsoft.com/office/powerpoint/2010/main" val="13917100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Blue">
    <p:bg>
      <p:bgPr>
        <a:solidFill>
          <a:srgbClr val="474749"/>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25446" y="3366135"/>
            <a:ext cx="6696654" cy="498598"/>
          </a:xfrm>
          <a:noFill/>
        </p:spPr>
        <p:txBody>
          <a:bodyPr>
            <a:spAutoFit/>
          </a:bodyPr>
          <a:lstStyle>
            <a:lvl1pPr marL="0" indent="0" algn="l">
              <a:lnSpc>
                <a:spcPts val="3300"/>
              </a:lnSpc>
              <a:spcAft>
                <a:spcPts val="0"/>
              </a:spcAft>
              <a:buNone/>
              <a:defRPr sz="2625" spc="-53" baseline="0">
                <a:solidFill>
                  <a:schemeClr val="bg1"/>
                </a:solidFill>
              </a:defRPr>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en-US"/>
              <a:t>Click to edit Master subtitle style</a:t>
            </a:r>
          </a:p>
        </p:txBody>
      </p:sp>
      <p:sp>
        <p:nvSpPr>
          <p:cNvPr id="7" name="Title 6">
            <a:extLst>
              <a:ext uri="{FF2B5EF4-FFF2-40B4-BE49-F238E27FC236}">
                <a16:creationId xmlns:a16="http://schemas.microsoft.com/office/drawing/2014/main" id="{32FCDF17-8FE4-41F7-8062-DEDC13691040}"/>
              </a:ext>
            </a:extLst>
          </p:cNvPr>
          <p:cNvSpPr>
            <a:spLocks noGrp="1"/>
          </p:cNvSpPr>
          <p:nvPr>
            <p:ph type="title" hasCustomPrompt="1"/>
          </p:nvPr>
        </p:nvSpPr>
        <p:spPr>
          <a:xfrm>
            <a:off x="425446" y="1716851"/>
            <a:ext cx="6696654" cy="663644"/>
          </a:xfrm>
          <a:noFill/>
        </p:spPr>
        <p:txBody>
          <a:bodyPr/>
          <a:lstStyle>
            <a:lvl1pPr>
              <a:lnSpc>
                <a:spcPts val="5138"/>
              </a:lnSpc>
              <a:defRPr sz="4763" spc="-90" baseline="0">
                <a:solidFill>
                  <a:schemeClr val="bg1"/>
                </a:solidFill>
              </a:defRPr>
            </a:lvl1pPr>
          </a:lstStyle>
          <a:p>
            <a:r>
              <a:rPr lang="en-US"/>
              <a:t>Click to add title</a:t>
            </a:r>
            <a:endParaRPr lang="en-GB"/>
          </a:p>
        </p:txBody>
      </p:sp>
      <p:sp>
        <p:nvSpPr>
          <p:cNvPr id="15" name="Text Placeholder 14">
            <a:extLst>
              <a:ext uri="{FF2B5EF4-FFF2-40B4-BE49-F238E27FC236}">
                <a16:creationId xmlns:a16="http://schemas.microsoft.com/office/drawing/2014/main" id="{1BEA8813-339F-4589-897B-C8BB1427EC70}"/>
              </a:ext>
            </a:extLst>
          </p:cNvPr>
          <p:cNvSpPr>
            <a:spLocks noGrp="1"/>
          </p:cNvSpPr>
          <p:nvPr>
            <p:ph type="body" sz="quarter" idx="10"/>
          </p:nvPr>
        </p:nvSpPr>
        <p:spPr>
          <a:xfrm>
            <a:off x="425446" y="5976022"/>
            <a:ext cx="6696654" cy="498598"/>
          </a:xfrm>
          <a:noFill/>
        </p:spPr>
        <p:txBody>
          <a:bodyPr anchor="b" anchorCtr="0">
            <a:spAutoFit/>
          </a:bodyPr>
          <a:lstStyle>
            <a:lvl1pPr>
              <a:lnSpc>
                <a:spcPts val="3300"/>
              </a:lnSpc>
              <a:spcAft>
                <a:spcPts val="0"/>
              </a:spcAft>
              <a:defRPr sz="2625" b="0" spc="-53" baseline="0">
                <a:solidFill>
                  <a:schemeClr val="bg1"/>
                </a:solidFill>
              </a:defRPr>
            </a:lvl1pPr>
          </a:lstStyle>
          <a:p>
            <a:pPr lvl="0"/>
            <a:r>
              <a:rPr lang="en-US"/>
              <a:t>Click to edit Master text styles</a:t>
            </a:r>
          </a:p>
        </p:txBody>
      </p:sp>
      <p:sp>
        <p:nvSpPr>
          <p:cNvPr id="5" name="Freeform 5">
            <a:extLst>
              <a:ext uri="{FF2B5EF4-FFF2-40B4-BE49-F238E27FC236}">
                <a16:creationId xmlns:a16="http://schemas.microsoft.com/office/drawing/2014/main" id="{25ACC9F0-8D0E-BA4F-B8EB-20A0CE8107E2}"/>
              </a:ext>
            </a:extLst>
          </p:cNvPr>
          <p:cNvSpPr>
            <a:spLocks/>
          </p:cNvSpPr>
          <p:nvPr userDrawn="1"/>
        </p:nvSpPr>
        <p:spPr bwMode="auto">
          <a:xfrm>
            <a:off x="7820789" y="0"/>
            <a:ext cx="4371211" cy="6866335"/>
          </a:xfrm>
          <a:custGeom>
            <a:avLst/>
            <a:gdLst>
              <a:gd name="T0" fmla="*/ 2346 w 6106"/>
              <a:gd name="T1" fmla="*/ 0 h 9599"/>
              <a:gd name="T2" fmla="*/ 2346 w 6106"/>
              <a:gd name="T3" fmla="*/ 0 h 9599"/>
              <a:gd name="T4" fmla="*/ 0 w 6106"/>
              <a:gd name="T5" fmla="*/ 9598 h 9599"/>
              <a:gd name="T6" fmla="*/ 0 w 6106"/>
              <a:gd name="T7" fmla="*/ 9599 h 9599"/>
              <a:gd name="T8" fmla="*/ 6106 w 6106"/>
              <a:gd name="T9" fmla="*/ 9598 h 9599"/>
              <a:gd name="T10" fmla="*/ 6106 w 6106"/>
              <a:gd name="T11" fmla="*/ 0 h 9599"/>
              <a:gd name="T12" fmla="*/ 2346 w 6106"/>
              <a:gd name="T13" fmla="*/ 0 h 9599"/>
            </a:gdLst>
            <a:ahLst/>
            <a:cxnLst>
              <a:cxn ang="0">
                <a:pos x="T0" y="T1"/>
              </a:cxn>
              <a:cxn ang="0">
                <a:pos x="T2" y="T3"/>
              </a:cxn>
              <a:cxn ang="0">
                <a:pos x="T4" y="T5"/>
              </a:cxn>
              <a:cxn ang="0">
                <a:pos x="T6" y="T7"/>
              </a:cxn>
              <a:cxn ang="0">
                <a:pos x="T8" y="T9"/>
              </a:cxn>
              <a:cxn ang="0">
                <a:pos x="T10" y="T11"/>
              </a:cxn>
              <a:cxn ang="0">
                <a:pos x="T12" y="T13"/>
              </a:cxn>
            </a:cxnLst>
            <a:rect l="0" t="0" r="r" b="b"/>
            <a:pathLst>
              <a:path w="6106" h="9599">
                <a:moveTo>
                  <a:pt x="2346" y="0"/>
                </a:moveTo>
                <a:lnTo>
                  <a:pt x="2346" y="0"/>
                </a:lnTo>
                <a:lnTo>
                  <a:pt x="0" y="9598"/>
                </a:lnTo>
                <a:lnTo>
                  <a:pt x="0" y="9599"/>
                </a:lnTo>
                <a:lnTo>
                  <a:pt x="6106" y="9598"/>
                </a:lnTo>
                <a:lnTo>
                  <a:pt x="6106" y="0"/>
                </a:lnTo>
                <a:lnTo>
                  <a:pt x="2346" y="0"/>
                </a:lnTo>
                <a:close/>
              </a:path>
            </a:pathLst>
          </a:custGeom>
          <a:solidFill>
            <a:srgbClr val="BBE1E2"/>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sz="1350"/>
          </a:p>
        </p:txBody>
      </p:sp>
      <p:sp>
        <p:nvSpPr>
          <p:cNvPr id="6" name="Freeform 9">
            <a:extLst>
              <a:ext uri="{FF2B5EF4-FFF2-40B4-BE49-F238E27FC236}">
                <a16:creationId xmlns:a16="http://schemas.microsoft.com/office/drawing/2014/main" id="{D294A9B4-CB94-4A4E-BA76-9936BBE74EC3}"/>
              </a:ext>
            </a:extLst>
          </p:cNvPr>
          <p:cNvSpPr>
            <a:spLocks noChangeAspect="1" noEditPoints="1"/>
          </p:cNvSpPr>
          <p:nvPr userDrawn="1"/>
        </p:nvSpPr>
        <p:spPr bwMode="auto">
          <a:xfrm>
            <a:off x="425446" y="0"/>
            <a:ext cx="1296127" cy="1296000"/>
          </a:xfrm>
          <a:custGeom>
            <a:avLst/>
            <a:gdLst>
              <a:gd name="T0" fmla="*/ 1814 w 1814"/>
              <a:gd name="T1" fmla="*/ 0 h 1815"/>
              <a:gd name="T2" fmla="*/ 0 w 1814"/>
              <a:gd name="T3" fmla="*/ 0 h 1815"/>
              <a:gd name="T4" fmla="*/ 1142 w 1814"/>
              <a:gd name="T5" fmla="*/ 772 h 1815"/>
              <a:gd name="T6" fmla="*/ 793 w 1814"/>
              <a:gd name="T7" fmla="*/ 311 h 1815"/>
              <a:gd name="T8" fmla="*/ 549 w 1814"/>
              <a:gd name="T9" fmla="*/ 311 h 1815"/>
              <a:gd name="T10" fmla="*/ 573 w 1814"/>
              <a:gd name="T11" fmla="*/ 1144 h 1815"/>
              <a:gd name="T12" fmla="*/ 983 w 1814"/>
              <a:gd name="T13" fmla="*/ 1027 h 1815"/>
              <a:gd name="T14" fmla="*/ 1536 w 1814"/>
              <a:gd name="T15" fmla="*/ 341 h 1815"/>
              <a:gd name="T16" fmla="*/ 1049 w 1814"/>
              <a:gd name="T17" fmla="*/ 1405 h 1815"/>
              <a:gd name="T18" fmla="*/ 896 w 1814"/>
              <a:gd name="T19" fmla="*/ 1405 h 1815"/>
              <a:gd name="T20" fmla="*/ 756 w 1814"/>
              <a:gd name="T21" fmla="*/ 1350 h 1815"/>
              <a:gd name="T22" fmla="*/ 813 w 1814"/>
              <a:gd name="T23" fmla="*/ 1507 h 1815"/>
              <a:gd name="T24" fmla="*/ 1049 w 1814"/>
              <a:gd name="T25" fmla="*/ 1570 h 1815"/>
              <a:gd name="T26" fmla="*/ 919 w 1814"/>
              <a:gd name="T27" fmla="*/ 1504 h 1815"/>
              <a:gd name="T28" fmla="*/ 869 w 1814"/>
              <a:gd name="T29" fmla="*/ 1488 h 1815"/>
              <a:gd name="T30" fmla="*/ 966 w 1814"/>
              <a:gd name="T31" fmla="*/ 1472 h 1815"/>
              <a:gd name="T32" fmla="*/ 919 w 1814"/>
              <a:gd name="T33" fmla="*/ 1504 h 1815"/>
              <a:gd name="T34" fmla="*/ 1049 w 1814"/>
              <a:gd name="T35" fmla="*/ 1527 h 1815"/>
              <a:gd name="T36" fmla="*/ 1075 w 1814"/>
              <a:gd name="T37" fmla="*/ 1487 h 1815"/>
              <a:gd name="T38" fmla="*/ 1468 w 1814"/>
              <a:gd name="T39" fmla="*/ 1532 h 1815"/>
              <a:gd name="T40" fmla="*/ 1465 w 1814"/>
              <a:gd name="T41" fmla="*/ 1405 h 1815"/>
              <a:gd name="T42" fmla="*/ 1334 w 1814"/>
              <a:gd name="T43" fmla="*/ 1405 h 1815"/>
              <a:gd name="T44" fmla="*/ 1281 w 1814"/>
              <a:gd name="T45" fmla="*/ 1430 h 1815"/>
              <a:gd name="T46" fmla="*/ 1188 w 1814"/>
              <a:gd name="T47" fmla="*/ 1430 h 1815"/>
              <a:gd name="T48" fmla="*/ 1132 w 1814"/>
              <a:gd name="T49" fmla="*/ 1566 h 1815"/>
              <a:gd name="T50" fmla="*/ 1210 w 1814"/>
              <a:gd name="T51" fmla="*/ 1452 h 1815"/>
              <a:gd name="T52" fmla="*/ 1288 w 1814"/>
              <a:gd name="T53" fmla="*/ 1566 h 1815"/>
              <a:gd name="T54" fmla="*/ 1328 w 1814"/>
              <a:gd name="T55" fmla="*/ 1481 h 1815"/>
              <a:gd name="T56" fmla="*/ 1386 w 1814"/>
              <a:gd name="T57" fmla="*/ 1512 h 1815"/>
              <a:gd name="T58" fmla="*/ 1494 w 1814"/>
              <a:gd name="T59" fmla="*/ 1521 h 1815"/>
              <a:gd name="T60" fmla="*/ 1468 w 1814"/>
              <a:gd name="T61" fmla="*/ 1443 h 1815"/>
              <a:gd name="T62" fmla="*/ 1468 w 1814"/>
              <a:gd name="T63" fmla="*/ 1443 h 1815"/>
              <a:gd name="T64" fmla="*/ 601 w 1814"/>
              <a:gd name="T65" fmla="*/ 1405 h 1815"/>
              <a:gd name="T66" fmla="*/ 480 w 1814"/>
              <a:gd name="T67" fmla="*/ 1409 h 1815"/>
              <a:gd name="T68" fmla="*/ 436 w 1814"/>
              <a:gd name="T69" fmla="*/ 1409 h 1815"/>
              <a:gd name="T70" fmla="*/ 362 w 1814"/>
              <a:gd name="T71" fmla="*/ 1507 h 1815"/>
              <a:gd name="T72" fmla="*/ 326 w 1814"/>
              <a:gd name="T73" fmla="*/ 1566 h 1815"/>
              <a:gd name="T74" fmla="*/ 409 w 1814"/>
              <a:gd name="T75" fmla="*/ 1469 h 1815"/>
              <a:gd name="T76" fmla="*/ 519 w 1814"/>
              <a:gd name="T77" fmla="*/ 1475 h 1815"/>
              <a:gd name="T78" fmla="*/ 681 w 1814"/>
              <a:gd name="T79" fmla="*/ 1526 h 1815"/>
              <a:gd name="T80" fmla="*/ 739 w 1814"/>
              <a:gd name="T81" fmla="*/ 1350 h 1815"/>
              <a:gd name="T82" fmla="*/ 681 w 1814"/>
              <a:gd name="T83" fmla="*/ 1459 h 1815"/>
              <a:gd name="T84" fmla="*/ 631 w 1814"/>
              <a:gd name="T85" fmla="*/ 1470 h 1815"/>
              <a:gd name="T86" fmla="*/ 629 w 1814"/>
              <a:gd name="T87" fmla="*/ 1521 h 1815"/>
              <a:gd name="T88" fmla="*/ 573 w 1814"/>
              <a:gd name="T89" fmla="*/ 1501 h 1815"/>
              <a:gd name="T90" fmla="*/ 629 w 1814"/>
              <a:gd name="T91" fmla="*/ 1521 h 1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14" h="1815">
                <a:moveTo>
                  <a:pt x="0" y="0"/>
                </a:moveTo>
                <a:lnTo>
                  <a:pt x="0" y="0"/>
                </a:lnTo>
                <a:lnTo>
                  <a:pt x="1814" y="0"/>
                </a:lnTo>
                <a:lnTo>
                  <a:pt x="1814" y="1815"/>
                </a:lnTo>
                <a:lnTo>
                  <a:pt x="0" y="1815"/>
                </a:lnTo>
                <a:lnTo>
                  <a:pt x="0" y="0"/>
                </a:lnTo>
                <a:close/>
                <a:moveTo>
                  <a:pt x="1263" y="311"/>
                </a:moveTo>
                <a:lnTo>
                  <a:pt x="1263" y="311"/>
                </a:lnTo>
                <a:lnTo>
                  <a:pt x="1142" y="772"/>
                </a:lnTo>
                <a:cubicBezTo>
                  <a:pt x="1096" y="596"/>
                  <a:pt x="1053" y="437"/>
                  <a:pt x="1046" y="411"/>
                </a:cubicBezTo>
                <a:cubicBezTo>
                  <a:pt x="1028" y="344"/>
                  <a:pt x="983" y="311"/>
                  <a:pt x="916" y="311"/>
                </a:cubicBezTo>
                <a:cubicBezTo>
                  <a:pt x="845" y="311"/>
                  <a:pt x="793" y="311"/>
                  <a:pt x="793" y="311"/>
                </a:cubicBezTo>
                <a:lnTo>
                  <a:pt x="792" y="311"/>
                </a:lnTo>
                <a:lnTo>
                  <a:pt x="671" y="772"/>
                </a:lnTo>
                <a:lnTo>
                  <a:pt x="549" y="311"/>
                </a:lnTo>
                <a:lnTo>
                  <a:pt x="277" y="343"/>
                </a:lnTo>
                <a:cubicBezTo>
                  <a:pt x="277" y="343"/>
                  <a:pt x="427" y="912"/>
                  <a:pt x="454" y="1015"/>
                </a:cubicBezTo>
                <a:cubicBezTo>
                  <a:pt x="472" y="1082"/>
                  <a:pt x="507" y="1126"/>
                  <a:pt x="573" y="1144"/>
                </a:cubicBezTo>
                <a:cubicBezTo>
                  <a:pt x="643" y="1163"/>
                  <a:pt x="785" y="1205"/>
                  <a:pt x="785" y="1205"/>
                </a:cubicBezTo>
                <a:lnTo>
                  <a:pt x="906" y="743"/>
                </a:lnTo>
                <a:cubicBezTo>
                  <a:pt x="943" y="883"/>
                  <a:pt x="971" y="986"/>
                  <a:pt x="983" y="1027"/>
                </a:cubicBezTo>
                <a:cubicBezTo>
                  <a:pt x="999" y="1087"/>
                  <a:pt x="1039" y="1126"/>
                  <a:pt x="1108" y="1146"/>
                </a:cubicBezTo>
                <a:cubicBezTo>
                  <a:pt x="1201" y="1173"/>
                  <a:pt x="1309" y="1205"/>
                  <a:pt x="1309" y="1205"/>
                </a:cubicBezTo>
                <a:lnTo>
                  <a:pt x="1536" y="341"/>
                </a:lnTo>
                <a:lnTo>
                  <a:pt x="1263" y="311"/>
                </a:lnTo>
                <a:lnTo>
                  <a:pt x="1263" y="311"/>
                </a:lnTo>
                <a:close/>
                <a:moveTo>
                  <a:pt x="1049" y="1405"/>
                </a:moveTo>
                <a:lnTo>
                  <a:pt x="1049" y="1405"/>
                </a:lnTo>
                <a:cubicBezTo>
                  <a:pt x="1006" y="1405"/>
                  <a:pt x="981" y="1427"/>
                  <a:pt x="970" y="1456"/>
                </a:cubicBezTo>
                <a:cubicBezTo>
                  <a:pt x="962" y="1420"/>
                  <a:pt x="930" y="1405"/>
                  <a:pt x="896" y="1405"/>
                </a:cubicBezTo>
                <a:cubicBezTo>
                  <a:pt x="853" y="1405"/>
                  <a:pt x="821" y="1430"/>
                  <a:pt x="813" y="1470"/>
                </a:cubicBezTo>
                <a:lnTo>
                  <a:pt x="813" y="1350"/>
                </a:lnTo>
                <a:lnTo>
                  <a:pt x="756" y="1350"/>
                </a:lnTo>
                <a:lnTo>
                  <a:pt x="756" y="1566"/>
                </a:lnTo>
                <a:lnTo>
                  <a:pt x="813" y="1566"/>
                </a:lnTo>
                <a:lnTo>
                  <a:pt x="813" y="1507"/>
                </a:lnTo>
                <a:cubicBezTo>
                  <a:pt x="820" y="1548"/>
                  <a:pt x="852" y="1570"/>
                  <a:pt x="894" y="1570"/>
                </a:cubicBezTo>
                <a:cubicBezTo>
                  <a:pt x="930" y="1570"/>
                  <a:pt x="960" y="1552"/>
                  <a:pt x="971" y="1519"/>
                </a:cubicBezTo>
                <a:cubicBezTo>
                  <a:pt x="981" y="1548"/>
                  <a:pt x="1006" y="1570"/>
                  <a:pt x="1049" y="1570"/>
                </a:cubicBezTo>
                <a:cubicBezTo>
                  <a:pt x="1107" y="1570"/>
                  <a:pt x="1132" y="1531"/>
                  <a:pt x="1132" y="1487"/>
                </a:cubicBezTo>
                <a:cubicBezTo>
                  <a:pt x="1132" y="1444"/>
                  <a:pt x="1107" y="1405"/>
                  <a:pt x="1049" y="1405"/>
                </a:cubicBezTo>
                <a:close/>
                <a:moveTo>
                  <a:pt x="919" y="1504"/>
                </a:moveTo>
                <a:lnTo>
                  <a:pt x="919" y="1504"/>
                </a:lnTo>
                <a:cubicBezTo>
                  <a:pt x="918" y="1517"/>
                  <a:pt x="910" y="1527"/>
                  <a:pt x="895" y="1527"/>
                </a:cubicBezTo>
                <a:cubicBezTo>
                  <a:pt x="876" y="1527"/>
                  <a:pt x="869" y="1513"/>
                  <a:pt x="869" y="1488"/>
                </a:cubicBezTo>
                <a:cubicBezTo>
                  <a:pt x="869" y="1469"/>
                  <a:pt x="874" y="1448"/>
                  <a:pt x="896" y="1448"/>
                </a:cubicBezTo>
                <a:cubicBezTo>
                  <a:pt x="909" y="1448"/>
                  <a:pt x="918" y="1457"/>
                  <a:pt x="918" y="1472"/>
                </a:cubicBezTo>
                <a:lnTo>
                  <a:pt x="966" y="1472"/>
                </a:lnTo>
                <a:cubicBezTo>
                  <a:pt x="966" y="1477"/>
                  <a:pt x="965" y="1482"/>
                  <a:pt x="965" y="1487"/>
                </a:cubicBezTo>
                <a:cubicBezTo>
                  <a:pt x="965" y="1493"/>
                  <a:pt x="966" y="1498"/>
                  <a:pt x="967" y="1504"/>
                </a:cubicBezTo>
                <a:lnTo>
                  <a:pt x="919" y="1504"/>
                </a:lnTo>
                <a:lnTo>
                  <a:pt x="919" y="1504"/>
                </a:lnTo>
                <a:close/>
                <a:moveTo>
                  <a:pt x="1049" y="1527"/>
                </a:moveTo>
                <a:lnTo>
                  <a:pt x="1049" y="1527"/>
                </a:lnTo>
                <a:cubicBezTo>
                  <a:pt x="1026" y="1527"/>
                  <a:pt x="1023" y="1504"/>
                  <a:pt x="1023" y="1487"/>
                </a:cubicBezTo>
                <a:cubicBezTo>
                  <a:pt x="1023" y="1470"/>
                  <a:pt x="1026" y="1448"/>
                  <a:pt x="1049" y="1448"/>
                </a:cubicBezTo>
                <a:cubicBezTo>
                  <a:pt x="1072" y="1448"/>
                  <a:pt x="1075" y="1470"/>
                  <a:pt x="1075" y="1487"/>
                </a:cubicBezTo>
                <a:cubicBezTo>
                  <a:pt x="1075" y="1504"/>
                  <a:pt x="1072" y="1527"/>
                  <a:pt x="1049" y="1527"/>
                </a:cubicBezTo>
                <a:close/>
                <a:moveTo>
                  <a:pt x="1468" y="1532"/>
                </a:moveTo>
                <a:lnTo>
                  <a:pt x="1468" y="1532"/>
                </a:lnTo>
                <a:cubicBezTo>
                  <a:pt x="1450" y="1532"/>
                  <a:pt x="1439" y="1519"/>
                  <a:pt x="1438" y="1501"/>
                </a:cubicBezTo>
                <a:lnTo>
                  <a:pt x="1551" y="1501"/>
                </a:lnTo>
                <a:cubicBezTo>
                  <a:pt x="1551" y="1440"/>
                  <a:pt x="1524" y="1405"/>
                  <a:pt x="1465" y="1405"/>
                </a:cubicBezTo>
                <a:cubicBezTo>
                  <a:pt x="1424" y="1405"/>
                  <a:pt x="1395" y="1430"/>
                  <a:pt x="1386" y="1465"/>
                </a:cubicBezTo>
                <a:lnTo>
                  <a:pt x="1386" y="1458"/>
                </a:lnTo>
                <a:cubicBezTo>
                  <a:pt x="1386" y="1433"/>
                  <a:pt x="1373" y="1405"/>
                  <a:pt x="1334" y="1405"/>
                </a:cubicBezTo>
                <a:cubicBezTo>
                  <a:pt x="1311" y="1405"/>
                  <a:pt x="1297" y="1413"/>
                  <a:pt x="1289" y="1421"/>
                </a:cubicBezTo>
                <a:cubicBezTo>
                  <a:pt x="1288" y="1422"/>
                  <a:pt x="1287" y="1423"/>
                  <a:pt x="1287" y="1424"/>
                </a:cubicBezTo>
                <a:cubicBezTo>
                  <a:pt x="1284" y="1427"/>
                  <a:pt x="1282" y="1429"/>
                  <a:pt x="1281" y="1430"/>
                </a:cubicBezTo>
                <a:cubicBezTo>
                  <a:pt x="1274" y="1414"/>
                  <a:pt x="1256" y="1405"/>
                  <a:pt x="1240" y="1405"/>
                </a:cubicBezTo>
                <a:cubicBezTo>
                  <a:pt x="1218" y="1405"/>
                  <a:pt x="1201" y="1412"/>
                  <a:pt x="1189" y="1430"/>
                </a:cubicBezTo>
                <a:lnTo>
                  <a:pt x="1188" y="1430"/>
                </a:lnTo>
                <a:lnTo>
                  <a:pt x="1188" y="1409"/>
                </a:lnTo>
                <a:lnTo>
                  <a:pt x="1132" y="1409"/>
                </a:lnTo>
                <a:lnTo>
                  <a:pt x="1132" y="1566"/>
                </a:lnTo>
                <a:lnTo>
                  <a:pt x="1190" y="1566"/>
                </a:lnTo>
                <a:lnTo>
                  <a:pt x="1190" y="1481"/>
                </a:lnTo>
                <a:cubicBezTo>
                  <a:pt x="1190" y="1464"/>
                  <a:pt x="1195" y="1452"/>
                  <a:pt x="1210" y="1452"/>
                </a:cubicBezTo>
                <a:cubicBezTo>
                  <a:pt x="1229" y="1452"/>
                  <a:pt x="1230" y="1466"/>
                  <a:pt x="1230" y="1481"/>
                </a:cubicBezTo>
                <a:lnTo>
                  <a:pt x="1230" y="1566"/>
                </a:lnTo>
                <a:lnTo>
                  <a:pt x="1288" y="1566"/>
                </a:lnTo>
                <a:lnTo>
                  <a:pt x="1288" y="1481"/>
                </a:lnTo>
                <a:cubicBezTo>
                  <a:pt x="1288" y="1464"/>
                  <a:pt x="1293" y="1452"/>
                  <a:pt x="1308" y="1452"/>
                </a:cubicBezTo>
                <a:cubicBezTo>
                  <a:pt x="1327" y="1452"/>
                  <a:pt x="1328" y="1466"/>
                  <a:pt x="1328" y="1481"/>
                </a:cubicBezTo>
                <a:lnTo>
                  <a:pt x="1328" y="1566"/>
                </a:lnTo>
                <a:lnTo>
                  <a:pt x="1386" y="1566"/>
                </a:lnTo>
                <a:lnTo>
                  <a:pt x="1386" y="1512"/>
                </a:lnTo>
                <a:cubicBezTo>
                  <a:pt x="1395" y="1549"/>
                  <a:pt x="1427" y="1570"/>
                  <a:pt x="1468" y="1570"/>
                </a:cubicBezTo>
                <a:cubicBezTo>
                  <a:pt x="1503" y="1570"/>
                  <a:pt x="1535" y="1554"/>
                  <a:pt x="1547" y="1521"/>
                </a:cubicBezTo>
                <a:lnTo>
                  <a:pt x="1494" y="1521"/>
                </a:lnTo>
                <a:cubicBezTo>
                  <a:pt x="1489" y="1529"/>
                  <a:pt x="1478" y="1532"/>
                  <a:pt x="1468" y="1532"/>
                </a:cubicBezTo>
                <a:close/>
                <a:moveTo>
                  <a:pt x="1468" y="1443"/>
                </a:moveTo>
                <a:lnTo>
                  <a:pt x="1468" y="1443"/>
                </a:lnTo>
                <a:cubicBezTo>
                  <a:pt x="1485" y="1443"/>
                  <a:pt x="1496" y="1455"/>
                  <a:pt x="1496" y="1470"/>
                </a:cubicBezTo>
                <a:lnTo>
                  <a:pt x="1438" y="1470"/>
                </a:lnTo>
                <a:cubicBezTo>
                  <a:pt x="1441" y="1452"/>
                  <a:pt x="1451" y="1443"/>
                  <a:pt x="1468" y="1443"/>
                </a:cubicBezTo>
                <a:close/>
                <a:moveTo>
                  <a:pt x="681" y="1459"/>
                </a:moveTo>
                <a:lnTo>
                  <a:pt x="681" y="1459"/>
                </a:lnTo>
                <a:cubicBezTo>
                  <a:pt x="671" y="1424"/>
                  <a:pt x="645" y="1405"/>
                  <a:pt x="601" y="1405"/>
                </a:cubicBezTo>
                <a:cubicBezTo>
                  <a:pt x="567" y="1405"/>
                  <a:pt x="541" y="1422"/>
                  <a:pt x="528" y="1448"/>
                </a:cubicBezTo>
                <a:lnTo>
                  <a:pt x="540" y="1409"/>
                </a:lnTo>
                <a:lnTo>
                  <a:pt x="480" y="1409"/>
                </a:lnTo>
                <a:lnTo>
                  <a:pt x="458" y="1507"/>
                </a:lnTo>
                <a:lnTo>
                  <a:pt x="457" y="1507"/>
                </a:lnTo>
                <a:lnTo>
                  <a:pt x="436" y="1409"/>
                </a:lnTo>
                <a:lnTo>
                  <a:pt x="382" y="1409"/>
                </a:lnTo>
                <a:lnTo>
                  <a:pt x="363" y="1507"/>
                </a:lnTo>
                <a:lnTo>
                  <a:pt x="362" y="1507"/>
                </a:lnTo>
                <a:lnTo>
                  <a:pt x="339" y="1409"/>
                </a:lnTo>
                <a:lnTo>
                  <a:pt x="278" y="1409"/>
                </a:lnTo>
                <a:lnTo>
                  <a:pt x="326" y="1566"/>
                </a:lnTo>
                <a:lnTo>
                  <a:pt x="386" y="1566"/>
                </a:lnTo>
                <a:lnTo>
                  <a:pt x="409" y="1469"/>
                </a:lnTo>
                <a:lnTo>
                  <a:pt x="409" y="1469"/>
                </a:lnTo>
                <a:lnTo>
                  <a:pt x="432" y="1566"/>
                </a:lnTo>
                <a:lnTo>
                  <a:pt x="491" y="1566"/>
                </a:lnTo>
                <a:lnTo>
                  <a:pt x="519" y="1475"/>
                </a:lnTo>
                <a:cubicBezTo>
                  <a:pt x="519" y="1479"/>
                  <a:pt x="518" y="1484"/>
                  <a:pt x="518" y="1488"/>
                </a:cubicBezTo>
                <a:cubicBezTo>
                  <a:pt x="518" y="1540"/>
                  <a:pt x="555" y="1570"/>
                  <a:pt x="604" y="1570"/>
                </a:cubicBezTo>
                <a:cubicBezTo>
                  <a:pt x="637" y="1570"/>
                  <a:pt x="668" y="1556"/>
                  <a:pt x="681" y="1526"/>
                </a:cubicBezTo>
                <a:lnTo>
                  <a:pt x="681" y="1566"/>
                </a:lnTo>
                <a:lnTo>
                  <a:pt x="739" y="1566"/>
                </a:lnTo>
                <a:lnTo>
                  <a:pt x="739" y="1350"/>
                </a:lnTo>
                <a:lnTo>
                  <a:pt x="681" y="1350"/>
                </a:lnTo>
                <a:lnTo>
                  <a:pt x="681" y="1459"/>
                </a:lnTo>
                <a:lnTo>
                  <a:pt x="681" y="1459"/>
                </a:lnTo>
                <a:close/>
                <a:moveTo>
                  <a:pt x="604" y="1443"/>
                </a:moveTo>
                <a:lnTo>
                  <a:pt x="604" y="1443"/>
                </a:lnTo>
                <a:cubicBezTo>
                  <a:pt x="620" y="1443"/>
                  <a:pt x="631" y="1455"/>
                  <a:pt x="631" y="1470"/>
                </a:cubicBezTo>
                <a:lnTo>
                  <a:pt x="574" y="1470"/>
                </a:lnTo>
                <a:cubicBezTo>
                  <a:pt x="577" y="1452"/>
                  <a:pt x="587" y="1443"/>
                  <a:pt x="604" y="1443"/>
                </a:cubicBezTo>
                <a:close/>
                <a:moveTo>
                  <a:pt x="629" y="1521"/>
                </a:moveTo>
                <a:lnTo>
                  <a:pt x="629" y="1521"/>
                </a:lnTo>
                <a:cubicBezTo>
                  <a:pt x="624" y="1529"/>
                  <a:pt x="614" y="1532"/>
                  <a:pt x="604" y="1532"/>
                </a:cubicBezTo>
                <a:cubicBezTo>
                  <a:pt x="585" y="1532"/>
                  <a:pt x="575" y="1519"/>
                  <a:pt x="573" y="1501"/>
                </a:cubicBezTo>
                <a:lnTo>
                  <a:pt x="681" y="1501"/>
                </a:lnTo>
                <a:lnTo>
                  <a:pt x="681" y="1521"/>
                </a:lnTo>
                <a:lnTo>
                  <a:pt x="629" y="1521"/>
                </a:lnTo>
                <a:close/>
              </a:path>
            </a:pathLst>
          </a:custGeom>
          <a:solidFill>
            <a:srgbClr val="BBE1E2"/>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sz="1350"/>
          </a:p>
        </p:txBody>
      </p:sp>
      <p:sp>
        <p:nvSpPr>
          <p:cNvPr id="4" name="Text Placeholder 3">
            <a:extLst>
              <a:ext uri="{FF2B5EF4-FFF2-40B4-BE49-F238E27FC236}">
                <a16:creationId xmlns:a16="http://schemas.microsoft.com/office/drawing/2014/main" id="{891457DB-B7D1-44C1-8BA8-482D13305130}"/>
              </a:ext>
            </a:extLst>
          </p:cNvPr>
          <p:cNvSpPr>
            <a:spLocks noGrp="1"/>
          </p:cNvSpPr>
          <p:nvPr>
            <p:ph type="body" sz="quarter" idx="11" hasCustomPrompt="1"/>
          </p:nvPr>
        </p:nvSpPr>
        <p:spPr>
          <a:xfrm>
            <a:off x="2208825" y="397669"/>
            <a:ext cx="5472647" cy="663179"/>
          </a:xfrm>
        </p:spPr>
        <p:txBody>
          <a:bodyPr/>
          <a:lstStyle>
            <a:lvl5pPr algn="ctr">
              <a:defRPr sz="1350">
                <a:solidFill>
                  <a:schemeClr val="bg2"/>
                </a:solidFill>
              </a:defRPr>
            </a:lvl5pPr>
          </a:lstStyle>
          <a:p>
            <a:pPr lvl="4"/>
            <a:r>
              <a:rPr lang="en-US"/>
              <a:t>DRAFT</a:t>
            </a:r>
            <a:endParaRPr lang="en-GB"/>
          </a:p>
        </p:txBody>
      </p:sp>
    </p:spTree>
    <p:extLst>
      <p:ext uri="{BB962C8B-B14F-4D97-AF65-F5344CB8AC3E}">
        <p14:creationId xmlns:p14="http://schemas.microsoft.com/office/powerpoint/2010/main" val="1721473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E55963C-7718-4B74-A98E-8E2C5DA39394}" type="slidenum">
              <a:rPr lang="en-GB" smtClean="0"/>
              <a:t>‹#›</a:t>
            </a:fld>
            <a:endParaRPr lang="en-GB"/>
          </a:p>
        </p:txBody>
      </p:sp>
    </p:spTree>
    <p:extLst>
      <p:ext uri="{BB962C8B-B14F-4D97-AF65-F5344CB8AC3E}">
        <p14:creationId xmlns:p14="http://schemas.microsoft.com/office/powerpoint/2010/main" val="2304628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E55963C-7718-4B74-A98E-8E2C5DA39394}" type="slidenum">
              <a:rPr lang="en-GB" smtClean="0"/>
              <a:t>‹#›</a:t>
            </a:fld>
            <a:endParaRPr lang="en-GB"/>
          </a:p>
        </p:txBody>
      </p:sp>
    </p:spTree>
    <p:extLst>
      <p:ext uri="{BB962C8B-B14F-4D97-AF65-F5344CB8AC3E}">
        <p14:creationId xmlns:p14="http://schemas.microsoft.com/office/powerpoint/2010/main" val="3192879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E55963C-7718-4B74-A98E-8E2C5DA39394}" type="slidenum">
              <a:rPr lang="en-GB" smtClean="0"/>
              <a:t>‹#›</a:t>
            </a:fld>
            <a:endParaRPr lang="en-GB"/>
          </a:p>
        </p:txBody>
      </p:sp>
    </p:spTree>
    <p:extLst>
      <p:ext uri="{BB962C8B-B14F-4D97-AF65-F5344CB8AC3E}">
        <p14:creationId xmlns:p14="http://schemas.microsoft.com/office/powerpoint/2010/main" val="4003546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E55963C-7718-4B74-A98E-8E2C5DA39394}" type="slidenum">
              <a:rPr lang="en-GB" smtClean="0"/>
              <a:t>‹#›</a:t>
            </a:fld>
            <a:endParaRPr lang="en-GB"/>
          </a:p>
        </p:txBody>
      </p:sp>
    </p:spTree>
    <p:extLst>
      <p:ext uri="{BB962C8B-B14F-4D97-AF65-F5344CB8AC3E}">
        <p14:creationId xmlns:p14="http://schemas.microsoft.com/office/powerpoint/2010/main" val="4013630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E55963C-7718-4B74-A98E-8E2C5DA39394}" type="slidenum">
              <a:rPr lang="en-GB" smtClean="0"/>
              <a:t>‹#›</a:t>
            </a:fld>
            <a:endParaRPr lang="en-GB"/>
          </a:p>
        </p:txBody>
      </p:sp>
    </p:spTree>
    <p:extLst>
      <p:ext uri="{BB962C8B-B14F-4D97-AF65-F5344CB8AC3E}">
        <p14:creationId xmlns:p14="http://schemas.microsoft.com/office/powerpoint/2010/main" val="2722368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E55963C-7718-4B74-A98E-8E2C5DA39394}" type="slidenum">
              <a:rPr lang="en-GB" smtClean="0"/>
              <a:t>‹#›</a:t>
            </a:fld>
            <a:endParaRPr lang="en-GB"/>
          </a:p>
        </p:txBody>
      </p:sp>
    </p:spTree>
    <p:extLst>
      <p:ext uri="{BB962C8B-B14F-4D97-AF65-F5344CB8AC3E}">
        <p14:creationId xmlns:p14="http://schemas.microsoft.com/office/powerpoint/2010/main" val="25590404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E55963C-7718-4B74-A98E-8E2C5DA39394}" type="slidenum">
              <a:rPr lang="en-GB" smtClean="0"/>
              <a:t>‹#›</a:t>
            </a:fld>
            <a:endParaRPr lang="en-GB"/>
          </a:p>
        </p:txBody>
      </p:sp>
    </p:spTree>
    <p:extLst>
      <p:ext uri="{BB962C8B-B14F-4D97-AF65-F5344CB8AC3E}">
        <p14:creationId xmlns:p14="http://schemas.microsoft.com/office/powerpoint/2010/main" val="2961439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E55963C-7718-4B74-A98E-8E2C5DA39394}" type="slidenum">
              <a:rPr lang="en-GB" smtClean="0"/>
              <a:t>‹#›</a:t>
            </a:fld>
            <a:endParaRPr lang="en-GB"/>
          </a:p>
        </p:txBody>
      </p:sp>
    </p:spTree>
    <p:extLst>
      <p:ext uri="{BB962C8B-B14F-4D97-AF65-F5344CB8AC3E}">
        <p14:creationId xmlns:p14="http://schemas.microsoft.com/office/powerpoint/2010/main" val="24763075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55963C-7718-4B74-A98E-8E2C5DA39394}" type="slidenum">
              <a:rPr lang="en-GB" smtClean="0"/>
              <a:t>‹#›</a:t>
            </a:fld>
            <a:endParaRPr lang="en-GB"/>
          </a:p>
        </p:txBody>
      </p:sp>
    </p:spTree>
    <p:extLst>
      <p:ext uri="{BB962C8B-B14F-4D97-AF65-F5344CB8AC3E}">
        <p14:creationId xmlns:p14="http://schemas.microsoft.com/office/powerpoint/2010/main" val="3865758387"/>
      </p:ext>
    </p:extLst>
  </p:cSld>
  <p:clrMap bg1="dk1" tx1="lt1" bg2="dk2"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hyperlink" Target="https://creativecommons.org/licenses/by/4.0/" TargetMode="External"/><Relationship Id="rId3" Type="http://schemas.openxmlformats.org/officeDocument/2006/relationships/image" Target="../media/image1.jpeg"/><Relationship Id="rId7" Type="http://schemas.openxmlformats.org/officeDocument/2006/relationships/image" Target="../media/image5.jpe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padlet-uploads.storage.googleapis.com/1600456218/117f69ed9a566c8889e4dde9f1afd621/PADLET_EXPLORE_THE_ISSUES.pdf" TargetMode="External"/><Relationship Id="rId2" Type="http://schemas.openxmlformats.org/officeDocument/2006/relationships/hyperlink" Target="https://en-gb.padlet.com/ashleytheunissen1" TargetMode="External"/><Relationship Id="rId1" Type="http://schemas.openxmlformats.org/officeDocument/2006/relationships/slideLayout" Target="../slideLayouts/slideLayout2.xml"/><Relationship Id="rId6" Type="http://schemas.openxmlformats.org/officeDocument/2006/relationships/hyperlink" Target="https://padlet-uploads.storage.googleapis.com/1600456218/44772ce9211f0fcc5532ffb5030f34bb/Presentation1___Copy_1_.pptx" TargetMode="External"/><Relationship Id="rId5" Type="http://schemas.openxmlformats.org/officeDocument/2006/relationships/hyperlink" Target="https://padlet.com/lizziegadd" TargetMode="External"/><Relationship Id="rId4" Type="http://schemas.openxmlformats.org/officeDocument/2006/relationships/hyperlink" Target="https://padlet.com/ashleytheunissen1"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samaritans.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togetherall.com/en-gb/"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padlet.com/" TargetMode="External"/><Relationship Id="rId2" Type="http://schemas.openxmlformats.org/officeDocument/2006/relationships/hyperlink" Target="https://www.mentimeter.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chathamhouse.org/about-us/chatham-house-rule"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F8A2FCD3-36D3-9441-9B85-9587A0D56658}"/>
              </a:ext>
            </a:extLst>
          </p:cNvPr>
          <p:cNvSpPr>
            <a:spLocks noGrp="1"/>
          </p:cNvSpPr>
          <p:nvPr>
            <p:ph type="subTitle" idx="1"/>
          </p:nvPr>
        </p:nvSpPr>
        <p:spPr>
          <a:xfrm>
            <a:off x="425999" y="3874981"/>
            <a:ext cx="6696000" cy="498598"/>
          </a:xfrm>
        </p:spPr>
        <p:txBody>
          <a:bodyPr/>
          <a:lstStyle/>
          <a:p>
            <a:r>
              <a:rPr lang="en-US" dirty="0">
                <a:solidFill>
                  <a:schemeClr val="tx1"/>
                </a:solidFill>
              </a:rPr>
              <a:t>#ReimagineResearch</a:t>
            </a:r>
          </a:p>
        </p:txBody>
      </p:sp>
      <p:sp>
        <p:nvSpPr>
          <p:cNvPr id="3" name="Title 2">
            <a:extLst>
              <a:ext uri="{FF2B5EF4-FFF2-40B4-BE49-F238E27FC236}">
                <a16:creationId xmlns:a16="http://schemas.microsoft.com/office/drawing/2014/main" id="{6A0D83AE-E30E-0347-A999-CB4415A619C1}"/>
              </a:ext>
            </a:extLst>
          </p:cNvPr>
          <p:cNvSpPr>
            <a:spLocks noGrp="1"/>
          </p:cNvSpPr>
          <p:nvPr>
            <p:ph type="title"/>
          </p:nvPr>
        </p:nvSpPr>
        <p:spPr>
          <a:xfrm>
            <a:off x="425999" y="2211664"/>
            <a:ext cx="7406035" cy="663644"/>
          </a:xfrm>
        </p:spPr>
        <p:txBody>
          <a:bodyPr>
            <a:noAutofit/>
          </a:bodyPr>
          <a:lstStyle/>
          <a:p>
            <a:r>
              <a:rPr lang="en-US" sz="4400" b="1" dirty="0">
                <a:solidFill>
                  <a:schemeClr val="tx1"/>
                </a:solidFill>
              </a:rPr>
              <a:t>Café Culture Workshops for Research Enabling Professionals</a:t>
            </a:r>
            <a:br>
              <a:rPr lang="en-US" sz="4400" b="1" dirty="0">
                <a:solidFill>
                  <a:schemeClr val="tx1"/>
                </a:solidFill>
              </a:rPr>
            </a:br>
            <a:r>
              <a:rPr lang="en-US" sz="4400" b="1" dirty="0">
                <a:solidFill>
                  <a:schemeClr val="tx1"/>
                </a:solidFill>
              </a:rPr>
              <a:t>Sample Slide-pack</a:t>
            </a:r>
          </a:p>
        </p:txBody>
      </p:sp>
      <p:pic>
        <p:nvPicPr>
          <p:cNvPr id="5" name="Picture 4" descr="Text&#10;&#10;Description automatically generated">
            <a:extLst>
              <a:ext uri="{FF2B5EF4-FFF2-40B4-BE49-F238E27FC236}">
                <a16:creationId xmlns:a16="http://schemas.microsoft.com/office/drawing/2014/main" id="{8F27F723-E3DA-4644-80F1-6CE7C9CE16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05883" y="5934873"/>
            <a:ext cx="849118" cy="849118"/>
          </a:xfrm>
          <a:prstGeom prst="rect">
            <a:avLst/>
          </a:prstGeom>
        </p:spPr>
      </p:pic>
      <p:pic>
        <p:nvPicPr>
          <p:cNvPr id="7" name="Picture 6" descr="A picture containing diagram&#10;&#10;Description automatically generated">
            <a:extLst>
              <a:ext uri="{FF2B5EF4-FFF2-40B4-BE49-F238E27FC236}">
                <a16:creationId xmlns:a16="http://schemas.microsoft.com/office/drawing/2014/main" id="{4CE61EFD-C0B4-46B5-9D53-7DF09DFAD53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81492" y="4920901"/>
            <a:ext cx="3390810" cy="901505"/>
          </a:xfrm>
          <a:prstGeom prst="rect">
            <a:avLst/>
          </a:prstGeom>
        </p:spPr>
      </p:pic>
      <p:pic>
        <p:nvPicPr>
          <p:cNvPr id="9" name="Picture 8" descr="Logo, company name&#10;&#10;Description automatically generated">
            <a:extLst>
              <a:ext uri="{FF2B5EF4-FFF2-40B4-BE49-F238E27FC236}">
                <a16:creationId xmlns:a16="http://schemas.microsoft.com/office/drawing/2014/main" id="{ADA338F4-7FB5-49EA-A63F-A05B3D2EDB8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14344" y="3595549"/>
            <a:ext cx="1657958" cy="1015199"/>
          </a:xfrm>
          <a:prstGeom prst="rect">
            <a:avLst/>
          </a:prstGeom>
        </p:spPr>
      </p:pic>
      <p:pic>
        <p:nvPicPr>
          <p:cNvPr id="6" name="Picture 5" descr="Logo&#10;&#10;Description automatically generated with low confidence">
            <a:extLst>
              <a:ext uri="{FF2B5EF4-FFF2-40B4-BE49-F238E27FC236}">
                <a16:creationId xmlns:a16="http://schemas.microsoft.com/office/drawing/2014/main" id="{9FBE3FE3-189E-4709-969D-77DB2E27F17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151877" y="5786993"/>
            <a:ext cx="1395347" cy="996998"/>
          </a:xfrm>
          <a:prstGeom prst="rect">
            <a:avLst/>
          </a:prstGeom>
        </p:spPr>
      </p:pic>
      <p:pic>
        <p:nvPicPr>
          <p:cNvPr id="10" name="Picture 2" descr="ARMA logo — Vitae Website">
            <a:extLst>
              <a:ext uri="{FF2B5EF4-FFF2-40B4-BE49-F238E27FC236}">
                <a16:creationId xmlns:a16="http://schemas.microsoft.com/office/drawing/2014/main" id="{42D9C1FB-85BF-41BB-8F8A-DA8BC692551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810625" y="3429001"/>
            <a:ext cx="1244376" cy="134829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A picture containing logo&#10;&#10;Description automatically generated">
            <a:extLst>
              <a:ext uri="{FF2B5EF4-FFF2-40B4-BE49-F238E27FC236}">
                <a16:creationId xmlns:a16="http://schemas.microsoft.com/office/drawing/2014/main" id="{60B29604-E244-4BFB-AF68-187F06FAC80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432813" y="1216799"/>
            <a:ext cx="2168024" cy="674317"/>
          </a:xfrm>
          <a:prstGeom prst="rect">
            <a:avLst/>
          </a:prstGeom>
        </p:spPr>
      </p:pic>
      <p:pic>
        <p:nvPicPr>
          <p:cNvPr id="13" name="Picture 12" descr="A picture containing text&#10;&#10;Description automatically generated">
            <a:extLst>
              <a:ext uri="{FF2B5EF4-FFF2-40B4-BE49-F238E27FC236}">
                <a16:creationId xmlns:a16="http://schemas.microsoft.com/office/drawing/2014/main" id="{854A55FE-470A-4ABA-86E2-E2FC1FC0F8E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657209" y="154457"/>
            <a:ext cx="2384682" cy="828190"/>
          </a:xfrm>
          <a:prstGeom prst="rect">
            <a:avLst/>
          </a:prstGeom>
        </p:spPr>
      </p:pic>
      <p:pic>
        <p:nvPicPr>
          <p:cNvPr id="18" name="Picture 17" descr="Text&#10;&#10;Description automatically generated with medium confidence">
            <a:extLst>
              <a:ext uri="{FF2B5EF4-FFF2-40B4-BE49-F238E27FC236}">
                <a16:creationId xmlns:a16="http://schemas.microsoft.com/office/drawing/2014/main" id="{4C83FDB3-F7F0-4C14-B21F-4B184A78080B}"/>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205883" y="2240186"/>
            <a:ext cx="2579567" cy="801380"/>
          </a:xfrm>
          <a:prstGeom prst="rect">
            <a:avLst/>
          </a:prstGeom>
        </p:spPr>
      </p:pic>
      <p:pic>
        <p:nvPicPr>
          <p:cNvPr id="14" name="Picture 13" descr="A black and white logo&#10;&#10;Description automatically generated with low confidence">
            <a:extLst>
              <a:ext uri="{FF2B5EF4-FFF2-40B4-BE49-F238E27FC236}">
                <a16:creationId xmlns:a16="http://schemas.microsoft.com/office/drawing/2014/main" id="{F2F8E589-6609-413B-6EA2-DE56D651CFCF}"/>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456530" y="6254404"/>
            <a:ext cx="468047" cy="468047"/>
          </a:xfrm>
          <a:prstGeom prst="rect">
            <a:avLst/>
          </a:prstGeom>
        </p:spPr>
      </p:pic>
      <p:pic>
        <p:nvPicPr>
          <p:cNvPr id="16" name="Picture 15" descr="Icon&#10;&#10;Description automatically generated">
            <a:extLst>
              <a:ext uri="{FF2B5EF4-FFF2-40B4-BE49-F238E27FC236}">
                <a16:creationId xmlns:a16="http://schemas.microsoft.com/office/drawing/2014/main" id="{991AA656-72B9-77C8-8366-5B32CD4CC4D4}"/>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051808" y="6254404"/>
            <a:ext cx="468244" cy="468244"/>
          </a:xfrm>
          <a:prstGeom prst="rect">
            <a:avLst/>
          </a:prstGeom>
        </p:spPr>
      </p:pic>
      <p:sp>
        <p:nvSpPr>
          <p:cNvPr id="52" name="TextBox 51">
            <a:extLst>
              <a:ext uri="{FF2B5EF4-FFF2-40B4-BE49-F238E27FC236}">
                <a16:creationId xmlns:a16="http://schemas.microsoft.com/office/drawing/2014/main" id="{D21873D0-AE65-30C9-1AB9-20173AC451AB}"/>
              </a:ext>
            </a:extLst>
          </p:cNvPr>
          <p:cNvSpPr txBox="1"/>
          <p:nvPr/>
        </p:nvSpPr>
        <p:spPr>
          <a:xfrm>
            <a:off x="3616928" y="6254405"/>
            <a:ext cx="6094268" cy="369332"/>
          </a:xfrm>
          <a:prstGeom prst="rect">
            <a:avLst/>
          </a:prstGeom>
          <a:noFill/>
        </p:spPr>
        <p:txBody>
          <a:bodyPr wrap="square">
            <a:spAutoFit/>
          </a:bodyPr>
          <a:lstStyle/>
          <a:p>
            <a:r>
              <a:rPr lang="en-GB" b="1" dirty="0">
                <a:hlinkClick r:id="rId13"/>
              </a:rPr>
              <a:t>Attribution 4.0 International (CC BY 4.0) </a:t>
            </a:r>
            <a:endParaRPr lang="en-GB" b="1" dirty="0"/>
          </a:p>
        </p:txBody>
      </p:sp>
    </p:spTree>
    <p:extLst>
      <p:ext uri="{BB962C8B-B14F-4D97-AF65-F5344CB8AC3E}">
        <p14:creationId xmlns:p14="http://schemas.microsoft.com/office/powerpoint/2010/main" val="15079902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F45EE-7B5D-2333-63BF-021E6DA0B3F4}"/>
              </a:ext>
            </a:extLst>
          </p:cNvPr>
          <p:cNvSpPr>
            <a:spLocks noGrp="1"/>
          </p:cNvSpPr>
          <p:nvPr>
            <p:ph type="title"/>
          </p:nvPr>
        </p:nvSpPr>
        <p:spPr/>
        <p:txBody>
          <a:bodyPr/>
          <a:lstStyle/>
          <a:p>
            <a:r>
              <a:rPr lang="en-GB" b="1" dirty="0">
                <a:latin typeface="+mn-lt"/>
              </a:rPr>
              <a:t>Breakout Sessions</a:t>
            </a:r>
          </a:p>
        </p:txBody>
      </p:sp>
      <p:sp>
        <p:nvSpPr>
          <p:cNvPr id="3" name="Content Placeholder 2">
            <a:extLst>
              <a:ext uri="{FF2B5EF4-FFF2-40B4-BE49-F238E27FC236}">
                <a16:creationId xmlns:a16="http://schemas.microsoft.com/office/drawing/2014/main" id="{AACAD4EB-B0F5-BFBE-5405-AADF0A895638}"/>
              </a:ext>
            </a:extLst>
          </p:cNvPr>
          <p:cNvSpPr>
            <a:spLocks noGrp="1"/>
          </p:cNvSpPr>
          <p:nvPr>
            <p:ph idx="1"/>
          </p:nvPr>
        </p:nvSpPr>
        <p:spPr/>
        <p:txBody>
          <a:bodyPr/>
          <a:lstStyle/>
          <a:p>
            <a:r>
              <a:rPr lang="en-GB" dirty="0"/>
              <a:t>Brief overview of how breakout groups will operate given to participants. </a:t>
            </a:r>
          </a:p>
          <a:p>
            <a:pPr lvl="1"/>
            <a:r>
              <a:rPr lang="en-GB" dirty="0"/>
              <a:t>Please note: the pilot workshops differed on how breakout groups worked e.g. one had assigned group facilitators who captured feedback and other had groups who assigned a participant as scribe. This might depend on total number of attendees at each event.</a:t>
            </a:r>
          </a:p>
          <a:p>
            <a:r>
              <a:rPr lang="en-GB" dirty="0"/>
              <a:t>Use an real-time online tool to capture participant feedback e.g. Padlet. </a:t>
            </a:r>
          </a:p>
          <a:p>
            <a:r>
              <a:rPr lang="en-GB" dirty="0"/>
              <a:t>Reinforce anonymity of responses and house rules once in discussions.</a:t>
            </a:r>
          </a:p>
          <a:p>
            <a:pPr marL="0" indent="0">
              <a:buNone/>
            </a:pPr>
            <a:endParaRPr lang="en-GB" dirty="0"/>
          </a:p>
        </p:txBody>
      </p:sp>
      <p:sp>
        <p:nvSpPr>
          <p:cNvPr id="4" name="Slide Number Placeholder 3">
            <a:extLst>
              <a:ext uri="{FF2B5EF4-FFF2-40B4-BE49-F238E27FC236}">
                <a16:creationId xmlns:a16="http://schemas.microsoft.com/office/drawing/2014/main" id="{447CD0A6-1904-A1C5-3A4D-850CEE59ADD3}"/>
              </a:ext>
            </a:extLst>
          </p:cNvPr>
          <p:cNvSpPr>
            <a:spLocks noGrp="1"/>
          </p:cNvSpPr>
          <p:nvPr>
            <p:ph type="sldNum" sz="quarter" idx="12"/>
          </p:nvPr>
        </p:nvSpPr>
        <p:spPr/>
        <p:txBody>
          <a:bodyPr/>
          <a:lstStyle/>
          <a:p>
            <a:fld id="{5E55963C-7718-4B74-A98E-8E2C5DA39394}" type="slidenum">
              <a:rPr lang="en-GB" smtClean="0"/>
              <a:t>10</a:t>
            </a:fld>
            <a:endParaRPr lang="en-GB"/>
          </a:p>
        </p:txBody>
      </p:sp>
    </p:spTree>
    <p:extLst>
      <p:ext uri="{BB962C8B-B14F-4D97-AF65-F5344CB8AC3E}">
        <p14:creationId xmlns:p14="http://schemas.microsoft.com/office/powerpoint/2010/main" val="1233000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B3C359-3F6C-484F-133A-B61F29CC0348}"/>
              </a:ext>
            </a:extLst>
          </p:cNvPr>
          <p:cNvSpPr>
            <a:spLocks noGrp="1"/>
          </p:cNvSpPr>
          <p:nvPr>
            <p:ph type="title"/>
          </p:nvPr>
        </p:nvSpPr>
        <p:spPr/>
        <p:txBody>
          <a:bodyPr/>
          <a:lstStyle/>
          <a:p>
            <a:r>
              <a:rPr lang="en-GB" b="1" dirty="0">
                <a:latin typeface="+mn-lt"/>
              </a:rPr>
              <a:t>Breakout Session </a:t>
            </a:r>
            <a:br>
              <a:rPr lang="en-GB" b="1" dirty="0">
                <a:latin typeface="+mn-lt"/>
              </a:rPr>
            </a:br>
            <a:r>
              <a:rPr lang="en-GB" b="1" dirty="0">
                <a:latin typeface="+mn-lt"/>
              </a:rPr>
              <a:t>Topic 1: Explore the Issues</a:t>
            </a:r>
            <a:endParaRPr lang="en-GB" dirty="0"/>
          </a:p>
        </p:txBody>
      </p:sp>
      <p:sp>
        <p:nvSpPr>
          <p:cNvPr id="3" name="Content Placeholder 2">
            <a:extLst>
              <a:ext uri="{FF2B5EF4-FFF2-40B4-BE49-F238E27FC236}">
                <a16:creationId xmlns:a16="http://schemas.microsoft.com/office/drawing/2014/main" id="{44E47073-C284-8A0C-45A2-118E5E62F0E7}"/>
              </a:ext>
            </a:extLst>
          </p:cNvPr>
          <p:cNvSpPr>
            <a:spLocks noGrp="1"/>
          </p:cNvSpPr>
          <p:nvPr>
            <p:ph idx="1"/>
          </p:nvPr>
        </p:nvSpPr>
        <p:spPr>
          <a:xfrm>
            <a:off x="307286" y="1919283"/>
            <a:ext cx="3807514" cy="4573587"/>
          </a:xfrm>
        </p:spPr>
        <p:txBody>
          <a:bodyPr>
            <a:normAutofit fontScale="70000" lnSpcReduction="20000"/>
          </a:bodyPr>
          <a:lstStyle/>
          <a:p>
            <a:r>
              <a:rPr lang="en-GB" sz="2600" dirty="0"/>
              <a:t>Each break-out group is asked to look at the cards which contain quotes and findings from engagement with various research-enabling professionals.</a:t>
            </a:r>
          </a:p>
          <a:p>
            <a:pPr marL="0" indent="0">
              <a:buNone/>
            </a:pPr>
            <a:endParaRPr lang="en-GB" sz="2600" dirty="0"/>
          </a:p>
          <a:p>
            <a:r>
              <a:rPr kumimoji="0" lang="en-US" altLang="en-US" sz="2600" i="0" u="none" strike="noStrike" cap="none" normalizeH="0" baseline="0" dirty="0">
                <a:ln>
                  <a:noFill/>
                </a:ln>
                <a:solidFill>
                  <a:schemeClr val="tx1"/>
                </a:solidFill>
                <a:effectLst/>
              </a:rPr>
              <a:t>Break-out group scribes note salient points of discussions in their groups. </a:t>
            </a:r>
          </a:p>
          <a:p>
            <a:pPr marL="0" indent="0">
              <a:buNone/>
            </a:pPr>
            <a:endParaRPr lang="en-GB" sz="2600" dirty="0"/>
          </a:p>
          <a:p>
            <a:r>
              <a:rPr lang="en-GB" sz="2600" dirty="0"/>
              <a:t>Groups are asked to discuss:</a:t>
            </a:r>
          </a:p>
          <a:p>
            <a:pPr lvl="1"/>
            <a:r>
              <a:rPr lang="en-GB" sz="2600" dirty="0"/>
              <a:t>Which fit your own experience?</a:t>
            </a:r>
          </a:p>
          <a:p>
            <a:pPr lvl="1"/>
            <a:r>
              <a:rPr lang="en-GB" sz="2600" dirty="0"/>
              <a:t>Are there any you find surprising?</a:t>
            </a:r>
          </a:p>
          <a:p>
            <a:pPr lvl="1"/>
            <a:r>
              <a:rPr lang="en-GB" sz="2600" dirty="0"/>
              <a:t>Are there any you disagree with?</a:t>
            </a:r>
          </a:p>
          <a:p>
            <a:pPr lvl="1"/>
            <a:r>
              <a:rPr lang="en-GB" sz="2600" dirty="0"/>
              <a:t>Are there issues missing from the cards?</a:t>
            </a:r>
            <a:endParaRPr lang="en-US" sz="2600" dirty="0"/>
          </a:p>
          <a:p>
            <a:pPr marL="457200" lvl="1" indent="0">
              <a:buNone/>
            </a:pPr>
            <a:endParaRPr lang="en-GB" dirty="0"/>
          </a:p>
        </p:txBody>
      </p:sp>
      <p:sp>
        <p:nvSpPr>
          <p:cNvPr id="6" name="Slide Number Placeholder 5">
            <a:extLst>
              <a:ext uri="{FF2B5EF4-FFF2-40B4-BE49-F238E27FC236}">
                <a16:creationId xmlns:a16="http://schemas.microsoft.com/office/drawing/2014/main" id="{CCD0BD43-AA3A-A032-985D-81999B6FA40E}"/>
              </a:ext>
            </a:extLst>
          </p:cNvPr>
          <p:cNvSpPr>
            <a:spLocks noGrp="1"/>
          </p:cNvSpPr>
          <p:nvPr>
            <p:ph type="sldNum" sz="quarter" idx="12"/>
          </p:nvPr>
        </p:nvSpPr>
        <p:spPr/>
        <p:txBody>
          <a:bodyPr/>
          <a:lstStyle/>
          <a:p>
            <a:fld id="{5E55963C-7718-4B74-A98E-8E2C5DA39394}" type="slidenum">
              <a:rPr lang="en-GB" smtClean="0"/>
              <a:t>11</a:t>
            </a:fld>
            <a:endParaRPr lang="en-GB"/>
          </a:p>
        </p:txBody>
      </p:sp>
      <p:sp>
        <p:nvSpPr>
          <p:cNvPr id="4" name="Flowchart: Punched Tape 3"/>
          <p:cNvSpPr/>
          <p:nvPr/>
        </p:nvSpPr>
        <p:spPr>
          <a:xfrm>
            <a:off x="4714875" y="1919283"/>
            <a:ext cx="1619250" cy="1743075"/>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34% were dissatisfied with the way their workplace handled performance issues/inappropriate behaviours  </a:t>
            </a:r>
          </a:p>
        </p:txBody>
      </p:sp>
      <p:sp>
        <p:nvSpPr>
          <p:cNvPr id="7" name="Flowchart: Punched Tape 6"/>
          <p:cNvSpPr/>
          <p:nvPr/>
        </p:nvSpPr>
        <p:spPr>
          <a:xfrm>
            <a:off x="6515100" y="1919283"/>
            <a:ext cx="1619250" cy="1743075"/>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Flowchart: Punched Tape 7"/>
          <p:cNvSpPr/>
          <p:nvPr/>
        </p:nvSpPr>
        <p:spPr>
          <a:xfrm>
            <a:off x="8315325" y="1881976"/>
            <a:ext cx="1619250" cy="1743075"/>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Flowchart: Punched Tape 8"/>
          <p:cNvSpPr/>
          <p:nvPr/>
        </p:nvSpPr>
        <p:spPr>
          <a:xfrm>
            <a:off x="10115550" y="1881975"/>
            <a:ext cx="1619250" cy="1743075"/>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Flowchart: Punched Tape 9"/>
          <p:cNvSpPr/>
          <p:nvPr/>
        </p:nvSpPr>
        <p:spPr>
          <a:xfrm>
            <a:off x="4714875" y="3928260"/>
            <a:ext cx="1619250" cy="1743075"/>
          </a:xfrm>
          <a:prstGeom prst="flowChartPunchedTap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200" dirty="0"/>
              <a:t>“There is a them-and-us culture between academic/researchers and professional support staff</a:t>
            </a:r>
          </a:p>
        </p:txBody>
      </p:sp>
      <p:sp>
        <p:nvSpPr>
          <p:cNvPr id="11" name="Flowchart: Punched Tape 10"/>
          <p:cNvSpPr/>
          <p:nvPr/>
        </p:nvSpPr>
        <p:spPr>
          <a:xfrm>
            <a:off x="6515100" y="3928260"/>
            <a:ext cx="1619250" cy="1743075"/>
          </a:xfrm>
          <a:prstGeom prst="flowChartPunchedTap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200" dirty="0"/>
              <a:t>“There is lots of talk about supporting wellbeing but the fundamental issues around workload etc.”</a:t>
            </a:r>
          </a:p>
        </p:txBody>
      </p:sp>
      <p:sp>
        <p:nvSpPr>
          <p:cNvPr id="12" name="Flowchart: Punched Tape 11"/>
          <p:cNvSpPr/>
          <p:nvPr/>
        </p:nvSpPr>
        <p:spPr>
          <a:xfrm>
            <a:off x="8315325" y="3890954"/>
            <a:ext cx="1619250" cy="1743075"/>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Flowchart: Punched Tape 12"/>
          <p:cNvSpPr/>
          <p:nvPr/>
        </p:nvSpPr>
        <p:spPr>
          <a:xfrm>
            <a:off x="10115550" y="3890953"/>
            <a:ext cx="1619250" cy="1743075"/>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Flowchart: Punched Tape 13"/>
          <p:cNvSpPr/>
          <p:nvPr/>
        </p:nvSpPr>
        <p:spPr>
          <a:xfrm>
            <a:off x="4714875" y="1919281"/>
            <a:ext cx="1619250" cy="1743075"/>
          </a:xfrm>
          <a:prstGeom prst="flowChartPunchedTap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1200" dirty="0"/>
              <a:t>34% were dissatisfied with the way their workplace handled performance issues/inappropriate behaviours  </a:t>
            </a:r>
          </a:p>
        </p:txBody>
      </p:sp>
      <p:sp>
        <p:nvSpPr>
          <p:cNvPr id="15" name="Flowchart: Punched Tape 14"/>
          <p:cNvSpPr/>
          <p:nvPr/>
        </p:nvSpPr>
        <p:spPr>
          <a:xfrm>
            <a:off x="6515100" y="1919281"/>
            <a:ext cx="1619250" cy="1743075"/>
          </a:xfrm>
          <a:prstGeom prst="flowChartPunchedTap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1400" dirty="0"/>
              <a:t>68% felt their skills, knowledge and experience were valued in their role</a:t>
            </a:r>
          </a:p>
        </p:txBody>
      </p:sp>
      <p:sp>
        <p:nvSpPr>
          <p:cNvPr id="16" name="Flowchart: Punched Tape 15"/>
          <p:cNvSpPr/>
          <p:nvPr/>
        </p:nvSpPr>
        <p:spPr>
          <a:xfrm>
            <a:off x="8315325" y="1881974"/>
            <a:ext cx="1619250" cy="1743075"/>
          </a:xfrm>
          <a:prstGeom prst="flowChartPunchedTap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1200" dirty="0"/>
              <a:t>38% said they did not have opportunities for promotion or progression</a:t>
            </a:r>
          </a:p>
        </p:txBody>
      </p:sp>
      <p:sp>
        <p:nvSpPr>
          <p:cNvPr id="17" name="Flowchart: Punched Tape 16"/>
          <p:cNvSpPr/>
          <p:nvPr/>
        </p:nvSpPr>
        <p:spPr>
          <a:xfrm>
            <a:off x="10115550" y="1881973"/>
            <a:ext cx="1619250" cy="1743075"/>
          </a:xfrm>
          <a:prstGeom prst="flowChartPunchedTap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1200" dirty="0"/>
              <a:t>64% felt they were not usually credited for their contributions to research and/or research outputs</a:t>
            </a:r>
          </a:p>
        </p:txBody>
      </p:sp>
      <p:sp>
        <p:nvSpPr>
          <p:cNvPr id="18" name="Flowchart: Punched Tape 17"/>
          <p:cNvSpPr/>
          <p:nvPr/>
        </p:nvSpPr>
        <p:spPr>
          <a:xfrm>
            <a:off x="8315325" y="3890952"/>
            <a:ext cx="1619250" cy="1743075"/>
          </a:xfrm>
          <a:prstGeom prst="flowChartPunchedTap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200" dirty="0"/>
              <a:t>“As an experienced KE professional I enjoy my career and find it incredibly interesting and rewarding”</a:t>
            </a:r>
          </a:p>
        </p:txBody>
      </p:sp>
      <p:sp>
        <p:nvSpPr>
          <p:cNvPr id="19" name="Flowchart: Punched Tape 18"/>
          <p:cNvSpPr/>
          <p:nvPr/>
        </p:nvSpPr>
        <p:spPr>
          <a:xfrm>
            <a:off x="10115550" y="3890951"/>
            <a:ext cx="1619250" cy="1743075"/>
          </a:xfrm>
          <a:prstGeom prst="flowChartPunchedTap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dirty="0"/>
              <a:t>“Support for research professionals largely comes from other research managers and administrators rather than the research community at large”</a:t>
            </a:r>
          </a:p>
        </p:txBody>
      </p:sp>
    </p:spTree>
    <p:extLst>
      <p:ext uri="{BB962C8B-B14F-4D97-AF65-F5344CB8AC3E}">
        <p14:creationId xmlns:p14="http://schemas.microsoft.com/office/powerpoint/2010/main" val="2907160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76D18B-7786-F197-A4BF-799986FD1AFB}"/>
              </a:ext>
            </a:extLst>
          </p:cNvPr>
          <p:cNvSpPr>
            <a:spLocks noGrp="1"/>
          </p:cNvSpPr>
          <p:nvPr>
            <p:ph type="title"/>
          </p:nvPr>
        </p:nvSpPr>
        <p:spPr/>
        <p:txBody>
          <a:bodyPr/>
          <a:lstStyle/>
          <a:p>
            <a:r>
              <a:rPr lang="en-GB" b="1" dirty="0">
                <a:latin typeface="+mn-lt"/>
              </a:rPr>
              <a:t>Breakout Session </a:t>
            </a:r>
            <a:br>
              <a:rPr lang="en-GB" b="1" dirty="0">
                <a:latin typeface="+mn-lt"/>
              </a:rPr>
            </a:br>
            <a:r>
              <a:rPr lang="en-GB" b="1" dirty="0">
                <a:latin typeface="+mn-lt"/>
              </a:rPr>
              <a:t>Topic 2: Understand the challenges</a:t>
            </a:r>
          </a:p>
        </p:txBody>
      </p:sp>
      <p:sp>
        <p:nvSpPr>
          <p:cNvPr id="3" name="Content Placeholder 2">
            <a:extLst>
              <a:ext uri="{FF2B5EF4-FFF2-40B4-BE49-F238E27FC236}">
                <a16:creationId xmlns:a16="http://schemas.microsoft.com/office/drawing/2014/main" id="{687A3DB0-3965-97C8-1EFF-487F824257C6}"/>
              </a:ext>
            </a:extLst>
          </p:cNvPr>
          <p:cNvSpPr>
            <a:spLocks noGrp="1"/>
          </p:cNvSpPr>
          <p:nvPr>
            <p:ph idx="1"/>
          </p:nvPr>
        </p:nvSpPr>
        <p:spPr>
          <a:xfrm>
            <a:off x="838200" y="1160896"/>
            <a:ext cx="5095875" cy="5027179"/>
          </a:xfrm>
        </p:spPr>
        <p:txBody>
          <a:bodyPr>
            <a:normAutofit fontScale="92500" lnSpcReduction="10000"/>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800" dirty="0"/>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800" dirty="0"/>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rPr>
              <a:t>Each </a:t>
            </a:r>
            <a:r>
              <a:rPr lang="en-US" altLang="en-US" sz="1800" dirty="0"/>
              <a:t>break-out  group having explored ‘symptoms’ of the current culture, are asked to discuss the ‘causes’ behind them.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800" dirty="0"/>
          </a:p>
          <a:p>
            <a:pPr marL="0" indent="0" eaLnBrk="0" fontAlgn="base" hangingPunct="0">
              <a:lnSpc>
                <a:spcPct val="100000"/>
              </a:lnSpc>
              <a:spcBef>
                <a:spcPct val="0"/>
              </a:spcBef>
              <a:spcAft>
                <a:spcPct val="0"/>
              </a:spcAft>
              <a:buNone/>
            </a:pPr>
            <a:r>
              <a:rPr kumimoji="0" lang="en-US" altLang="en-US" sz="1800" i="0" u="none" strike="noStrike" cap="none" normalizeH="0" baseline="0" dirty="0">
                <a:ln>
                  <a:noFill/>
                </a:ln>
                <a:solidFill>
                  <a:schemeClr val="tx1"/>
                </a:solidFill>
                <a:effectLst/>
              </a:rPr>
              <a:t>Break-out group scribes note salient points of discussions in their groups.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800" dirty="0"/>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800" dirty="0"/>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800" dirty="0"/>
              <a:t>The group is asked to capture either 1-3 key problems (depending on time) which they think needs to be addressed to improve research culture.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800" dirty="0"/>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800" dirty="0"/>
              <a:t>Group asked to articulate why this challenge should be tackled – e.g., is it undermining or damaging?</a:t>
            </a:r>
            <a:r>
              <a:rPr kumimoji="0" lang="en-US" altLang="en-US" sz="1800" b="0" i="0" u="none" strike="noStrike" cap="none" normalizeH="0" baseline="0" dirty="0">
                <a:ln>
                  <a:noFill/>
                </a:ln>
                <a:solidFill>
                  <a:schemeClr val="tx1"/>
                </a:solidFill>
                <a:effectLst/>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chemeClr val="tx1"/>
                </a:solidFill>
                <a:effectLst/>
              </a:rPr>
              <a:t>- What should be addressed…</a:t>
            </a:r>
          </a:p>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chemeClr val="tx1"/>
                </a:solidFill>
                <a:effectLst/>
              </a:rPr>
              <a:t>- because…</a:t>
            </a:r>
          </a:p>
          <a:p>
            <a:pPr marL="0" marR="0" lvl="0" indent="0" defTabSz="914400" rtl="0" eaLnBrk="0" fontAlgn="base" latinLnBrk="0" hangingPunct="0">
              <a:lnSpc>
                <a:spcPct val="100000"/>
              </a:lnSpc>
              <a:spcBef>
                <a:spcPct val="0"/>
              </a:spcBef>
              <a:spcAft>
                <a:spcPct val="0"/>
              </a:spcAft>
              <a:buClrTx/>
              <a:buSzTx/>
              <a:buFontTx/>
              <a:buNone/>
              <a:tabLst/>
            </a:pPr>
            <a:endParaRPr lang="en-US" altLang="en-US" b="1" dirty="0">
              <a:latin typeface="Arial" panose="020B0604020202020204"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a:ln>
                <a:noFill/>
              </a:ln>
              <a:solidFill>
                <a:schemeClr val="tx1"/>
              </a:solidFill>
              <a:effectLst/>
              <a:latin typeface="Arial" panose="020B0604020202020204" pitchFamily="34" charset="0"/>
            </a:endParaRPr>
          </a:p>
          <a:p>
            <a:endParaRPr lang="en-GB" dirty="0"/>
          </a:p>
        </p:txBody>
      </p:sp>
      <p:sp>
        <p:nvSpPr>
          <p:cNvPr id="4" name="Rectangle 1">
            <a:extLst>
              <a:ext uri="{FF2B5EF4-FFF2-40B4-BE49-F238E27FC236}">
                <a16:creationId xmlns:a16="http://schemas.microsoft.com/office/drawing/2014/main" id="{3D8ADEEF-21E9-E435-FCD0-29C7F6A516B9}"/>
              </a:ext>
            </a:extLst>
          </p:cNvPr>
          <p:cNvSpPr>
            <a:spLocks noChangeArrowheads="1"/>
          </p:cNvSpPr>
          <p:nvPr/>
        </p:nvSpPr>
        <p:spPr bwMode="auto">
          <a:xfrm>
            <a:off x="0" y="-371565"/>
            <a:ext cx="184731"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 name="AutoShape 2" descr="Avatar of Ashley Theunissen">
            <a:hlinkClick r:id="rId2"/>
            <a:extLst>
              <a:ext uri="{FF2B5EF4-FFF2-40B4-BE49-F238E27FC236}">
                <a16:creationId xmlns:a16="http://schemas.microsoft.com/office/drawing/2014/main" id="{13C03F76-F555-5BC8-016B-EB10AA828F5D}"/>
              </a:ext>
            </a:extLst>
          </p:cNvPr>
          <p:cNvSpPr>
            <a:spLocks noChangeAspect="1" noChangeArrowheads="1"/>
          </p:cNvSpPr>
          <p:nvPr/>
        </p:nvSpPr>
        <p:spPr bwMode="auto">
          <a:xfrm>
            <a:off x="76200" y="-40973375"/>
            <a:ext cx="152400" cy="152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3">
            <a:hlinkClick r:id="rId3"/>
            <a:extLst>
              <a:ext uri="{FF2B5EF4-FFF2-40B4-BE49-F238E27FC236}">
                <a16:creationId xmlns:a16="http://schemas.microsoft.com/office/drawing/2014/main" id="{6202F5DF-90B1-99B2-4148-69D1272C1D90}"/>
              </a:ext>
            </a:extLst>
          </p:cNvPr>
          <p:cNvSpPr>
            <a:spLocks noChangeAspect="1" noChangeArrowheads="1"/>
          </p:cNvSpPr>
          <p:nvPr/>
        </p:nvSpPr>
        <p:spPr bwMode="auto">
          <a:xfrm>
            <a:off x="127000" y="-39585900"/>
            <a:ext cx="4914900" cy="34766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AutoShape 4" descr="Avatar of Ashley Theunissen">
            <a:hlinkClick r:id="rId4"/>
            <a:extLst>
              <a:ext uri="{FF2B5EF4-FFF2-40B4-BE49-F238E27FC236}">
                <a16:creationId xmlns:a16="http://schemas.microsoft.com/office/drawing/2014/main" id="{781975AB-75E4-BE0E-4FFD-DE4DFA7AE7F5}"/>
              </a:ext>
            </a:extLst>
          </p:cNvPr>
          <p:cNvSpPr>
            <a:spLocks noChangeAspect="1" noChangeArrowheads="1"/>
          </p:cNvSpPr>
          <p:nvPr/>
        </p:nvSpPr>
        <p:spPr bwMode="auto">
          <a:xfrm>
            <a:off x="127000" y="-3240722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AutoShape 5" descr="Avatar of Elizabeth Gadd">
            <a:hlinkClick r:id="rId5"/>
            <a:extLst>
              <a:ext uri="{FF2B5EF4-FFF2-40B4-BE49-F238E27FC236}">
                <a16:creationId xmlns:a16="http://schemas.microsoft.com/office/drawing/2014/main" id="{4AA28BA2-78A2-FC55-B6F0-21BF4888C7A0}"/>
              </a:ext>
            </a:extLst>
          </p:cNvPr>
          <p:cNvSpPr>
            <a:spLocks noChangeAspect="1" noChangeArrowheads="1"/>
          </p:cNvSpPr>
          <p:nvPr/>
        </p:nvSpPr>
        <p:spPr bwMode="auto">
          <a:xfrm>
            <a:off x="127000" y="-31310263"/>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AutoShape 6" descr="Avatar of Elizabeth Gadd">
            <a:hlinkClick r:id="rId5"/>
            <a:extLst>
              <a:ext uri="{FF2B5EF4-FFF2-40B4-BE49-F238E27FC236}">
                <a16:creationId xmlns:a16="http://schemas.microsoft.com/office/drawing/2014/main" id="{723642E5-8F5D-BCAF-3F6C-50CF23DC0E1B}"/>
              </a:ext>
            </a:extLst>
          </p:cNvPr>
          <p:cNvSpPr>
            <a:spLocks noChangeAspect="1" noChangeArrowheads="1"/>
          </p:cNvSpPr>
          <p:nvPr/>
        </p:nvSpPr>
        <p:spPr bwMode="auto">
          <a:xfrm>
            <a:off x="127000" y="-30213300"/>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 name="AutoShape 7" descr="Avatar of Ashley Theunissen">
            <a:hlinkClick r:id="rId4"/>
            <a:extLst>
              <a:ext uri="{FF2B5EF4-FFF2-40B4-BE49-F238E27FC236}">
                <a16:creationId xmlns:a16="http://schemas.microsoft.com/office/drawing/2014/main" id="{8F5A9E8C-7F12-78D4-CFBA-C191403DFD92}"/>
              </a:ext>
            </a:extLst>
          </p:cNvPr>
          <p:cNvSpPr>
            <a:spLocks noChangeAspect="1" noChangeArrowheads="1"/>
          </p:cNvSpPr>
          <p:nvPr/>
        </p:nvSpPr>
        <p:spPr bwMode="auto">
          <a:xfrm>
            <a:off x="127000" y="-29116338"/>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AutoShape 8" descr="Avatar of Elizabeth Gadd">
            <a:hlinkClick r:id="rId5"/>
            <a:extLst>
              <a:ext uri="{FF2B5EF4-FFF2-40B4-BE49-F238E27FC236}">
                <a16:creationId xmlns:a16="http://schemas.microsoft.com/office/drawing/2014/main" id="{BE80F5F0-2900-38A3-E5F9-B240998E9366}"/>
              </a:ext>
            </a:extLst>
          </p:cNvPr>
          <p:cNvSpPr>
            <a:spLocks noChangeAspect="1" noChangeArrowheads="1"/>
          </p:cNvSpPr>
          <p:nvPr/>
        </p:nvSpPr>
        <p:spPr bwMode="auto">
          <a:xfrm>
            <a:off x="127000" y="-280193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AutoShape 9" descr="Avatar of %{name}">
            <a:extLst>
              <a:ext uri="{FF2B5EF4-FFF2-40B4-BE49-F238E27FC236}">
                <a16:creationId xmlns:a16="http://schemas.microsoft.com/office/drawing/2014/main" id="{97D54A04-70EA-A5C6-A811-1331E1054057}"/>
              </a:ext>
            </a:extLst>
          </p:cNvPr>
          <p:cNvSpPr>
            <a:spLocks noChangeAspect="1" noChangeArrowheads="1"/>
          </p:cNvSpPr>
          <p:nvPr/>
        </p:nvSpPr>
        <p:spPr bwMode="auto">
          <a:xfrm>
            <a:off x="127000" y="-2692082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 name="AutoShape 10" descr="Avatar of Ashley Theunissen">
            <a:hlinkClick r:id="rId4"/>
            <a:extLst>
              <a:ext uri="{FF2B5EF4-FFF2-40B4-BE49-F238E27FC236}">
                <a16:creationId xmlns:a16="http://schemas.microsoft.com/office/drawing/2014/main" id="{878AE8FC-E369-8459-BEF3-6E4F9464F2CD}"/>
              </a:ext>
            </a:extLst>
          </p:cNvPr>
          <p:cNvSpPr>
            <a:spLocks noChangeAspect="1" noChangeArrowheads="1"/>
          </p:cNvSpPr>
          <p:nvPr/>
        </p:nvSpPr>
        <p:spPr bwMode="auto">
          <a:xfrm>
            <a:off x="127000" y="-25823863"/>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 name="AutoShape 11" descr="Avatar of Elizabeth Gadd">
            <a:hlinkClick r:id="rId5"/>
            <a:extLst>
              <a:ext uri="{FF2B5EF4-FFF2-40B4-BE49-F238E27FC236}">
                <a16:creationId xmlns:a16="http://schemas.microsoft.com/office/drawing/2014/main" id="{99F7AE7E-D171-9DC9-47AB-22FAD64E3658}"/>
              </a:ext>
            </a:extLst>
          </p:cNvPr>
          <p:cNvSpPr>
            <a:spLocks noChangeAspect="1" noChangeArrowheads="1"/>
          </p:cNvSpPr>
          <p:nvPr/>
        </p:nvSpPr>
        <p:spPr bwMode="auto">
          <a:xfrm>
            <a:off x="127000" y="-24726900"/>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 name="AutoShape 12" descr="Avatar of Ashley Theunissen">
            <a:hlinkClick r:id="rId4"/>
            <a:extLst>
              <a:ext uri="{FF2B5EF4-FFF2-40B4-BE49-F238E27FC236}">
                <a16:creationId xmlns:a16="http://schemas.microsoft.com/office/drawing/2014/main" id="{E0E8B18C-7439-0808-D1C6-CF6C364B7F0A}"/>
              </a:ext>
            </a:extLst>
          </p:cNvPr>
          <p:cNvSpPr>
            <a:spLocks noChangeAspect="1" noChangeArrowheads="1"/>
          </p:cNvSpPr>
          <p:nvPr/>
        </p:nvSpPr>
        <p:spPr bwMode="auto">
          <a:xfrm>
            <a:off x="127000" y="-23629938"/>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 name="AutoShape 13" descr="Avatar of Ashley Theunissen">
            <a:hlinkClick r:id="rId4"/>
            <a:extLst>
              <a:ext uri="{FF2B5EF4-FFF2-40B4-BE49-F238E27FC236}">
                <a16:creationId xmlns:a16="http://schemas.microsoft.com/office/drawing/2014/main" id="{77329A2B-CBFA-4DD2-590B-AABFFBB815F9}"/>
              </a:ext>
            </a:extLst>
          </p:cNvPr>
          <p:cNvSpPr>
            <a:spLocks noChangeAspect="1" noChangeArrowheads="1"/>
          </p:cNvSpPr>
          <p:nvPr/>
        </p:nvSpPr>
        <p:spPr bwMode="auto">
          <a:xfrm>
            <a:off x="127000" y="-225329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 name="AutoShape 14" descr="Avatar of Elizabeth Gadd">
            <a:hlinkClick r:id="rId5"/>
            <a:extLst>
              <a:ext uri="{FF2B5EF4-FFF2-40B4-BE49-F238E27FC236}">
                <a16:creationId xmlns:a16="http://schemas.microsoft.com/office/drawing/2014/main" id="{577DCD10-8CC6-2606-0988-D51E4C644C60}"/>
              </a:ext>
            </a:extLst>
          </p:cNvPr>
          <p:cNvSpPr>
            <a:spLocks noChangeAspect="1" noChangeArrowheads="1"/>
          </p:cNvSpPr>
          <p:nvPr/>
        </p:nvSpPr>
        <p:spPr bwMode="auto">
          <a:xfrm>
            <a:off x="127000" y="-2143442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 name="AutoShape 15" descr="Avatar of Elizabeth Gadd">
            <a:hlinkClick r:id="rId5"/>
            <a:extLst>
              <a:ext uri="{FF2B5EF4-FFF2-40B4-BE49-F238E27FC236}">
                <a16:creationId xmlns:a16="http://schemas.microsoft.com/office/drawing/2014/main" id="{80849730-5423-25C5-39B1-6159EDFC3F02}"/>
              </a:ext>
            </a:extLst>
          </p:cNvPr>
          <p:cNvSpPr>
            <a:spLocks noChangeAspect="1" noChangeArrowheads="1"/>
          </p:cNvSpPr>
          <p:nvPr/>
        </p:nvSpPr>
        <p:spPr bwMode="auto">
          <a:xfrm>
            <a:off x="127000" y="-20337463"/>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 name="AutoShape 16" descr="Avatar of Ashley Theunissen">
            <a:hlinkClick r:id="rId4"/>
            <a:extLst>
              <a:ext uri="{FF2B5EF4-FFF2-40B4-BE49-F238E27FC236}">
                <a16:creationId xmlns:a16="http://schemas.microsoft.com/office/drawing/2014/main" id="{1F2E98B8-17C2-8829-0156-52772BC94752}"/>
              </a:ext>
            </a:extLst>
          </p:cNvPr>
          <p:cNvSpPr>
            <a:spLocks noChangeAspect="1" noChangeArrowheads="1"/>
          </p:cNvSpPr>
          <p:nvPr/>
        </p:nvSpPr>
        <p:spPr bwMode="auto">
          <a:xfrm>
            <a:off x="127000" y="-19240500"/>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 name="AutoShape 17" descr="Avatar of Ashley Theunissen">
            <a:hlinkClick r:id="rId4"/>
            <a:extLst>
              <a:ext uri="{FF2B5EF4-FFF2-40B4-BE49-F238E27FC236}">
                <a16:creationId xmlns:a16="http://schemas.microsoft.com/office/drawing/2014/main" id="{390D8D4F-84B5-19BA-D30C-7EAA79B7B728}"/>
              </a:ext>
            </a:extLst>
          </p:cNvPr>
          <p:cNvSpPr>
            <a:spLocks noChangeAspect="1" noChangeArrowheads="1"/>
          </p:cNvSpPr>
          <p:nvPr/>
        </p:nvSpPr>
        <p:spPr bwMode="auto">
          <a:xfrm>
            <a:off x="127000" y="-18143538"/>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4" name="AutoShape 18" descr="Avatar of Elizabeth Gadd">
            <a:hlinkClick r:id="rId5"/>
            <a:extLst>
              <a:ext uri="{FF2B5EF4-FFF2-40B4-BE49-F238E27FC236}">
                <a16:creationId xmlns:a16="http://schemas.microsoft.com/office/drawing/2014/main" id="{F8A3A90F-1355-FAB1-B12D-38E3D3EA761E}"/>
              </a:ext>
            </a:extLst>
          </p:cNvPr>
          <p:cNvSpPr>
            <a:spLocks noChangeAspect="1" noChangeArrowheads="1"/>
          </p:cNvSpPr>
          <p:nvPr/>
        </p:nvSpPr>
        <p:spPr bwMode="auto">
          <a:xfrm>
            <a:off x="127000" y="-170465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 name="AutoShape 19" descr="Avatar of Elizabeth Gadd">
            <a:hlinkClick r:id="rId5"/>
            <a:extLst>
              <a:ext uri="{FF2B5EF4-FFF2-40B4-BE49-F238E27FC236}">
                <a16:creationId xmlns:a16="http://schemas.microsoft.com/office/drawing/2014/main" id="{C63788B3-AF04-D006-8082-62872C4BDAC0}"/>
              </a:ext>
            </a:extLst>
          </p:cNvPr>
          <p:cNvSpPr>
            <a:spLocks noChangeAspect="1" noChangeArrowheads="1"/>
          </p:cNvSpPr>
          <p:nvPr/>
        </p:nvSpPr>
        <p:spPr bwMode="auto">
          <a:xfrm>
            <a:off x="127000" y="-1594802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6" name="AutoShape 20" descr="Avatar of Elizabeth Gadd">
            <a:hlinkClick r:id="rId5"/>
            <a:extLst>
              <a:ext uri="{FF2B5EF4-FFF2-40B4-BE49-F238E27FC236}">
                <a16:creationId xmlns:a16="http://schemas.microsoft.com/office/drawing/2014/main" id="{2A52431F-4372-17FF-B324-A883E5B4B7B8}"/>
              </a:ext>
            </a:extLst>
          </p:cNvPr>
          <p:cNvSpPr>
            <a:spLocks noChangeAspect="1" noChangeArrowheads="1"/>
          </p:cNvSpPr>
          <p:nvPr/>
        </p:nvSpPr>
        <p:spPr bwMode="auto">
          <a:xfrm>
            <a:off x="127000" y="-14851063"/>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7" name="AutoShape 21" descr="Avatar of Ashley Theunissen">
            <a:hlinkClick r:id="rId4"/>
            <a:extLst>
              <a:ext uri="{FF2B5EF4-FFF2-40B4-BE49-F238E27FC236}">
                <a16:creationId xmlns:a16="http://schemas.microsoft.com/office/drawing/2014/main" id="{550D7479-9001-8BCE-E8C9-58F8EC6DFA55}"/>
              </a:ext>
            </a:extLst>
          </p:cNvPr>
          <p:cNvSpPr>
            <a:spLocks noChangeAspect="1" noChangeArrowheads="1"/>
          </p:cNvSpPr>
          <p:nvPr/>
        </p:nvSpPr>
        <p:spPr bwMode="auto">
          <a:xfrm>
            <a:off x="127000" y="-13754100"/>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8" name="AutoShape 22" descr="Avatar of Ashley Theunissen">
            <a:hlinkClick r:id="rId4"/>
            <a:extLst>
              <a:ext uri="{FF2B5EF4-FFF2-40B4-BE49-F238E27FC236}">
                <a16:creationId xmlns:a16="http://schemas.microsoft.com/office/drawing/2014/main" id="{C5F61EE8-4270-7671-A654-377CEDCF3018}"/>
              </a:ext>
            </a:extLst>
          </p:cNvPr>
          <p:cNvSpPr>
            <a:spLocks noChangeAspect="1" noChangeArrowheads="1"/>
          </p:cNvSpPr>
          <p:nvPr/>
        </p:nvSpPr>
        <p:spPr bwMode="auto">
          <a:xfrm>
            <a:off x="127000" y="-12657138"/>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 name="AutoShape 23" descr="Avatar of Elizabeth Gadd">
            <a:hlinkClick r:id="rId5"/>
            <a:extLst>
              <a:ext uri="{FF2B5EF4-FFF2-40B4-BE49-F238E27FC236}">
                <a16:creationId xmlns:a16="http://schemas.microsoft.com/office/drawing/2014/main" id="{FAC4B1AD-60E8-ECF5-CE43-2FB5DEE27472}"/>
              </a:ext>
            </a:extLst>
          </p:cNvPr>
          <p:cNvSpPr>
            <a:spLocks noChangeAspect="1" noChangeArrowheads="1"/>
          </p:cNvSpPr>
          <p:nvPr/>
        </p:nvSpPr>
        <p:spPr bwMode="auto">
          <a:xfrm>
            <a:off x="127000" y="-115601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 name="AutoShape 24" descr="Avatar of Ashley Theunissen">
            <a:hlinkClick r:id="rId4"/>
            <a:extLst>
              <a:ext uri="{FF2B5EF4-FFF2-40B4-BE49-F238E27FC236}">
                <a16:creationId xmlns:a16="http://schemas.microsoft.com/office/drawing/2014/main" id="{C981006A-0EAE-2F6F-CD65-B47CA1CA2B31}"/>
              </a:ext>
            </a:extLst>
          </p:cNvPr>
          <p:cNvSpPr>
            <a:spLocks noChangeAspect="1" noChangeArrowheads="1"/>
          </p:cNvSpPr>
          <p:nvPr/>
        </p:nvSpPr>
        <p:spPr bwMode="auto">
          <a:xfrm>
            <a:off x="127000" y="-1046162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1" name="AutoShape 25" descr="Avatar of Elizabeth Gadd">
            <a:hlinkClick r:id="rId5"/>
            <a:extLst>
              <a:ext uri="{FF2B5EF4-FFF2-40B4-BE49-F238E27FC236}">
                <a16:creationId xmlns:a16="http://schemas.microsoft.com/office/drawing/2014/main" id="{7BE29EB4-9C19-D8B6-A3B7-48F3753A781C}"/>
              </a:ext>
            </a:extLst>
          </p:cNvPr>
          <p:cNvSpPr>
            <a:spLocks noChangeAspect="1" noChangeArrowheads="1"/>
          </p:cNvSpPr>
          <p:nvPr/>
        </p:nvSpPr>
        <p:spPr bwMode="auto">
          <a:xfrm>
            <a:off x="127000" y="-9364663"/>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2" name="AutoShape 26" descr="Avatar of Elizabeth Gadd">
            <a:hlinkClick r:id="rId5"/>
            <a:extLst>
              <a:ext uri="{FF2B5EF4-FFF2-40B4-BE49-F238E27FC236}">
                <a16:creationId xmlns:a16="http://schemas.microsoft.com/office/drawing/2014/main" id="{98EE3389-3977-5043-841A-6790260C8099}"/>
              </a:ext>
            </a:extLst>
          </p:cNvPr>
          <p:cNvSpPr>
            <a:spLocks noChangeAspect="1" noChangeArrowheads="1"/>
          </p:cNvSpPr>
          <p:nvPr/>
        </p:nvSpPr>
        <p:spPr bwMode="auto">
          <a:xfrm>
            <a:off x="127000" y="-8267700"/>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3" name="AutoShape 27" descr="Avatar of Ashley Theunissen">
            <a:hlinkClick r:id="rId4"/>
            <a:extLst>
              <a:ext uri="{FF2B5EF4-FFF2-40B4-BE49-F238E27FC236}">
                <a16:creationId xmlns:a16="http://schemas.microsoft.com/office/drawing/2014/main" id="{04ED75D2-DBC3-7B50-8FDE-7EBBD7453C66}"/>
              </a:ext>
            </a:extLst>
          </p:cNvPr>
          <p:cNvSpPr>
            <a:spLocks noChangeAspect="1" noChangeArrowheads="1"/>
          </p:cNvSpPr>
          <p:nvPr/>
        </p:nvSpPr>
        <p:spPr bwMode="auto">
          <a:xfrm>
            <a:off x="127000" y="-7170738"/>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4" name="AutoShape 28" descr="Avatar of Elizabeth Gadd">
            <a:hlinkClick r:id="rId5"/>
            <a:extLst>
              <a:ext uri="{FF2B5EF4-FFF2-40B4-BE49-F238E27FC236}">
                <a16:creationId xmlns:a16="http://schemas.microsoft.com/office/drawing/2014/main" id="{563103B7-A5E1-F6F9-20DE-FC85E8CE7D58}"/>
              </a:ext>
            </a:extLst>
          </p:cNvPr>
          <p:cNvSpPr>
            <a:spLocks noChangeAspect="1" noChangeArrowheads="1"/>
          </p:cNvSpPr>
          <p:nvPr/>
        </p:nvSpPr>
        <p:spPr bwMode="auto">
          <a:xfrm>
            <a:off x="127000" y="-60737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5" name="AutoShape 29" descr="Avatar of Ashley Theunissen">
            <a:hlinkClick r:id="rId4"/>
            <a:extLst>
              <a:ext uri="{FF2B5EF4-FFF2-40B4-BE49-F238E27FC236}">
                <a16:creationId xmlns:a16="http://schemas.microsoft.com/office/drawing/2014/main" id="{5E44F8E1-235F-C342-A443-F14800633B1F}"/>
              </a:ext>
            </a:extLst>
          </p:cNvPr>
          <p:cNvSpPr>
            <a:spLocks noChangeAspect="1" noChangeArrowheads="1"/>
          </p:cNvSpPr>
          <p:nvPr/>
        </p:nvSpPr>
        <p:spPr bwMode="auto">
          <a:xfrm>
            <a:off x="127000" y="-497522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6" name="AutoShape 30" descr="Avatar of Elizabeth Gadd">
            <a:hlinkClick r:id="rId5"/>
            <a:extLst>
              <a:ext uri="{FF2B5EF4-FFF2-40B4-BE49-F238E27FC236}">
                <a16:creationId xmlns:a16="http://schemas.microsoft.com/office/drawing/2014/main" id="{AB7F0F03-042B-3F75-6AED-11DC4A3BFD5A}"/>
              </a:ext>
            </a:extLst>
          </p:cNvPr>
          <p:cNvSpPr>
            <a:spLocks noChangeAspect="1" noChangeArrowheads="1"/>
          </p:cNvSpPr>
          <p:nvPr/>
        </p:nvSpPr>
        <p:spPr bwMode="auto">
          <a:xfrm>
            <a:off x="127000" y="-3878263"/>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7" name="AutoShape 31" descr="Avatar of Ashley Theunissen">
            <a:hlinkClick r:id="rId4"/>
            <a:extLst>
              <a:ext uri="{FF2B5EF4-FFF2-40B4-BE49-F238E27FC236}">
                <a16:creationId xmlns:a16="http://schemas.microsoft.com/office/drawing/2014/main" id="{0F069F80-A608-5223-771B-BC405593B5C5}"/>
              </a:ext>
            </a:extLst>
          </p:cNvPr>
          <p:cNvSpPr>
            <a:spLocks noChangeAspect="1" noChangeArrowheads="1"/>
          </p:cNvSpPr>
          <p:nvPr/>
        </p:nvSpPr>
        <p:spPr bwMode="auto">
          <a:xfrm>
            <a:off x="127000" y="-2781300"/>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8" name="AutoShape 32" descr="Avatar of Elizabeth Gadd">
            <a:hlinkClick r:id="rId5"/>
            <a:extLst>
              <a:ext uri="{FF2B5EF4-FFF2-40B4-BE49-F238E27FC236}">
                <a16:creationId xmlns:a16="http://schemas.microsoft.com/office/drawing/2014/main" id="{816CBAE9-A69B-EDE0-060A-A3C39DA6856C}"/>
              </a:ext>
            </a:extLst>
          </p:cNvPr>
          <p:cNvSpPr>
            <a:spLocks noChangeAspect="1" noChangeArrowheads="1"/>
          </p:cNvSpPr>
          <p:nvPr/>
        </p:nvSpPr>
        <p:spPr bwMode="auto">
          <a:xfrm>
            <a:off x="127000" y="-1684338"/>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9" name="AutoShape 33" descr="Avatar of Elizabeth Gadd">
            <a:hlinkClick r:id="rId5"/>
            <a:extLst>
              <a:ext uri="{FF2B5EF4-FFF2-40B4-BE49-F238E27FC236}">
                <a16:creationId xmlns:a16="http://schemas.microsoft.com/office/drawing/2014/main" id="{F3A93788-2782-C5D7-842C-C4AE38637B63}"/>
              </a:ext>
            </a:extLst>
          </p:cNvPr>
          <p:cNvSpPr>
            <a:spLocks noChangeAspect="1" noChangeArrowheads="1"/>
          </p:cNvSpPr>
          <p:nvPr/>
        </p:nvSpPr>
        <p:spPr bwMode="auto">
          <a:xfrm>
            <a:off x="127000" y="-5873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0" name="AutoShape 34" descr="Avatar of Elizabeth Gadd">
            <a:hlinkClick r:id="rId5"/>
            <a:extLst>
              <a:ext uri="{FF2B5EF4-FFF2-40B4-BE49-F238E27FC236}">
                <a16:creationId xmlns:a16="http://schemas.microsoft.com/office/drawing/2014/main" id="{32565B74-20C6-DE29-E071-86DC7DA74D01}"/>
              </a:ext>
            </a:extLst>
          </p:cNvPr>
          <p:cNvSpPr>
            <a:spLocks noChangeAspect="1" noChangeArrowheads="1"/>
          </p:cNvSpPr>
          <p:nvPr/>
        </p:nvSpPr>
        <p:spPr bwMode="auto">
          <a:xfrm>
            <a:off x="127000" y="5111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1" name="AutoShape 35" descr="Avatar of Elizabeth Gadd">
            <a:hlinkClick r:id="rId5"/>
            <a:extLst>
              <a:ext uri="{FF2B5EF4-FFF2-40B4-BE49-F238E27FC236}">
                <a16:creationId xmlns:a16="http://schemas.microsoft.com/office/drawing/2014/main" id="{E0495E1F-542C-251A-9E8F-BEBB68E6D5D0}"/>
              </a:ext>
            </a:extLst>
          </p:cNvPr>
          <p:cNvSpPr>
            <a:spLocks noChangeAspect="1" noChangeArrowheads="1"/>
          </p:cNvSpPr>
          <p:nvPr/>
        </p:nvSpPr>
        <p:spPr bwMode="auto">
          <a:xfrm>
            <a:off x="127000" y="1608138"/>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2" name="AutoShape 36" descr="Avatar of Elizabeth Gadd">
            <a:hlinkClick r:id="rId5"/>
            <a:extLst>
              <a:ext uri="{FF2B5EF4-FFF2-40B4-BE49-F238E27FC236}">
                <a16:creationId xmlns:a16="http://schemas.microsoft.com/office/drawing/2014/main" id="{1AA99C4E-6884-D3C9-EB7C-29C2D1AA58C8}"/>
              </a:ext>
            </a:extLst>
          </p:cNvPr>
          <p:cNvSpPr>
            <a:spLocks noChangeAspect="1" noChangeArrowheads="1"/>
          </p:cNvSpPr>
          <p:nvPr/>
        </p:nvSpPr>
        <p:spPr bwMode="auto">
          <a:xfrm>
            <a:off x="127000" y="2705100"/>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3" name="AutoShape 37" descr="Avatar of %{name}">
            <a:extLst>
              <a:ext uri="{FF2B5EF4-FFF2-40B4-BE49-F238E27FC236}">
                <a16:creationId xmlns:a16="http://schemas.microsoft.com/office/drawing/2014/main" id="{56F871AC-1834-6523-9B7E-F53A3677967B}"/>
              </a:ext>
            </a:extLst>
          </p:cNvPr>
          <p:cNvSpPr>
            <a:spLocks noChangeAspect="1" noChangeArrowheads="1"/>
          </p:cNvSpPr>
          <p:nvPr/>
        </p:nvSpPr>
        <p:spPr bwMode="auto">
          <a:xfrm>
            <a:off x="127000" y="3802063"/>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4" name="AutoShape 38" descr="Avatar of %{name}">
            <a:extLst>
              <a:ext uri="{FF2B5EF4-FFF2-40B4-BE49-F238E27FC236}">
                <a16:creationId xmlns:a16="http://schemas.microsoft.com/office/drawing/2014/main" id="{63FE9A11-2806-51E0-2B71-A7CEDC35EA5C}"/>
              </a:ext>
            </a:extLst>
          </p:cNvPr>
          <p:cNvSpPr>
            <a:spLocks noChangeAspect="1" noChangeArrowheads="1"/>
          </p:cNvSpPr>
          <p:nvPr/>
        </p:nvSpPr>
        <p:spPr bwMode="auto">
          <a:xfrm>
            <a:off x="127000" y="489902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5" name="AutoShape 39" descr="Your avatar">
            <a:extLst>
              <a:ext uri="{FF2B5EF4-FFF2-40B4-BE49-F238E27FC236}">
                <a16:creationId xmlns:a16="http://schemas.microsoft.com/office/drawing/2014/main" id="{715186F6-CCC2-BDCB-ECB8-8445F4EFF780}"/>
              </a:ext>
            </a:extLst>
          </p:cNvPr>
          <p:cNvSpPr>
            <a:spLocks noChangeAspect="1" noChangeArrowheads="1"/>
          </p:cNvSpPr>
          <p:nvPr/>
        </p:nvSpPr>
        <p:spPr bwMode="auto">
          <a:xfrm>
            <a:off x="127000" y="59975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6" name="AutoShape 41">
            <a:hlinkClick r:id="rId6"/>
            <a:extLst>
              <a:ext uri="{FF2B5EF4-FFF2-40B4-BE49-F238E27FC236}">
                <a16:creationId xmlns:a16="http://schemas.microsoft.com/office/drawing/2014/main" id="{259BD07A-945A-AAA3-49F4-448444B9C50E}"/>
              </a:ext>
            </a:extLst>
          </p:cNvPr>
          <p:cNvSpPr>
            <a:spLocks noChangeAspect="1" noChangeArrowheads="1"/>
          </p:cNvSpPr>
          <p:nvPr/>
        </p:nvSpPr>
        <p:spPr bwMode="auto">
          <a:xfrm>
            <a:off x="127000" y="6835775"/>
            <a:ext cx="4914900" cy="34766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7" name="AutoShape 42" descr="Avatar of Ashley Theunissen">
            <a:hlinkClick r:id="rId4"/>
            <a:extLst>
              <a:ext uri="{FF2B5EF4-FFF2-40B4-BE49-F238E27FC236}">
                <a16:creationId xmlns:a16="http://schemas.microsoft.com/office/drawing/2014/main" id="{97AA878C-E6B6-8305-83F9-0BAE3172F107}"/>
              </a:ext>
            </a:extLst>
          </p:cNvPr>
          <p:cNvSpPr>
            <a:spLocks noChangeAspect="1" noChangeArrowheads="1"/>
          </p:cNvSpPr>
          <p:nvPr/>
        </p:nvSpPr>
        <p:spPr bwMode="auto">
          <a:xfrm>
            <a:off x="127000" y="14012863"/>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8" name="AutoShape 43" descr="Avatar of Ashley Theunissen">
            <a:hlinkClick r:id="rId4"/>
            <a:extLst>
              <a:ext uri="{FF2B5EF4-FFF2-40B4-BE49-F238E27FC236}">
                <a16:creationId xmlns:a16="http://schemas.microsoft.com/office/drawing/2014/main" id="{A017127D-6155-E68E-3FDE-F707D2150480}"/>
              </a:ext>
            </a:extLst>
          </p:cNvPr>
          <p:cNvSpPr>
            <a:spLocks noChangeAspect="1" noChangeArrowheads="1"/>
          </p:cNvSpPr>
          <p:nvPr/>
        </p:nvSpPr>
        <p:spPr bwMode="auto">
          <a:xfrm>
            <a:off x="127000" y="1510982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9" name="AutoShape 44" descr="Avatar of Ashley Theunissen">
            <a:hlinkClick r:id="rId4"/>
            <a:extLst>
              <a:ext uri="{FF2B5EF4-FFF2-40B4-BE49-F238E27FC236}">
                <a16:creationId xmlns:a16="http://schemas.microsoft.com/office/drawing/2014/main" id="{E59F2592-4392-C7B2-8633-DFCB28083A0C}"/>
              </a:ext>
            </a:extLst>
          </p:cNvPr>
          <p:cNvSpPr>
            <a:spLocks noChangeAspect="1" noChangeArrowheads="1"/>
          </p:cNvSpPr>
          <p:nvPr/>
        </p:nvSpPr>
        <p:spPr bwMode="auto">
          <a:xfrm>
            <a:off x="127000" y="162083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0" name="AutoShape 45" descr="Avatar of Ashley Theunissen">
            <a:hlinkClick r:id="rId4"/>
            <a:extLst>
              <a:ext uri="{FF2B5EF4-FFF2-40B4-BE49-F238E27FC236}">
                <a16:creationId xmlns:a16="http://schemas.microsoft.com/office/drawing/2014/main" id="{44928CA9-D31E-1E06-2EEE-48FCD74523B0}"/>
              </a:ext>
            </a:extLst>
          </p:cNvPr>
          <p:cNvSpPr>
            <a:spLocks noChangeAspect="1" noChangeArrowheads="1"/>
          </p:cNvSpPr>
          <p:nvPr/>
        </p:nvSpPr>
        <p:spPr bwMode="auto">
          <a:xfrm>
            <a:off x="127000" y="17305338"/>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1" name="AutoShape 46" descr="Avatar of Ashley Theunissen">
            <a:hlinkClick r:id="rId4"/>
            <a:extLst>
              <a:ext uri="{FF2B5EF4-FFF2-40B4-BE49-F238E27FC236}">
                <a16:creationId xmlns:a16="http://schemas.microsoft.com/office/drawing/2014/main" id="{F93AEF9F-B9AB-C841-18C6-A6966D6FA054}"/>
              </a:ext>
            </a:extLst>
          </p:cNvPr>
          <p:cNvSpPr>
            <a:spLocks noChangeAspect="1" noChangeArrowheads="1"/>
          </p:cNvSpPr>
          <p:nvPr/>
        </p:nvSpPr>
        <p:spPr bwMode="auto">
          <a:xfrm>
            <a:off x="127000" y="18402300"/>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2" name="AutoShape 47" descr="Avatar of Ashley Theunissen">
            <a:hlinkClick r:id="rId4"/>
            <a:extLst>
              <a:ext uri="{FF2B5EF4-FFF2-40B4-BE49-F238E27FC236}">
                <a16:creationId xmlns:a16="http://schemas.microsoft.com/office/drawing/2014/main" id="{0E268BAE-7F1B-6C06-325B-E4C1408040D8}"/>
              </a:ext>
            </a:extLst>
          </p:cNvPr>
          <p:cNvSpPr>
            <a:spLocks noChangeAspect="1" noChangeArrowheads="1"/>
          </p:cNvSpPr>
          <p:nvPr/>
        </p:nvSpPr>
        <p:spPr bwMode="auto">
          <a:xfrm>
            <a:off x="127000" y="19499263"/>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3" name="AutoShape 48" descr="Your avatar">
            <a:extLst>
              <a:ext uri="{FF2B5EF4-FFF2-40B4-BE49-F238E27FC236}">
                <a16:creationId xmlns:a16="http://schemas.microsoft.com/office/drawing/2014/main" id="{7E94E23C-E682-8827-AA38-8C2A40AF8FB0}"/>
              </a:ext>
            </a:extLst>
          </p:cNvPr>
          <p:cNvSpPr>
            <a:spLocks noChangeAspect="1" noChangeArrowheads="1"/>
          </p:cNvSpPr>
          <p:nvPr/>
        </p:nvSpPr>
        <p:spPr bwMode="auto">
          <a:xfrm>
            <a:off x="127000" y="2059622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4" name="AutoShape 50" descr="Avatar of Elizabeth Gadd">
            <a:hlinkClick r:id="rId5"/>
            <a:extLst>
              <a:ext uri="{FF2B5EF4-FFF2-40B4-BE49-F238E27FC236}">
                <a16:creationId xmlns:a16="http://schemas.microsoft.com/office/drawing/2014/main" id="{78D945FC-300C-31F2-6BED-7C0617D0743C}"/>
              </a:ext>
            </a:extLst>
          </p:cNvPr>
          <p:cNvSpPr>
            <a:spLocks noChangeAspect="1" noChangeArrowheads="1"/>
          </p:cNvSpPr>
          <p:nvPr/>
        </p:nvSpPr>
        <p:spPr bwMode="auto">
          <a:xfrm>
            <a:off x="127000" y="2280602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5" name="AutoShape 51" descr="Avatar of Elizabeth Gadd">
            <a:hlinkClick r:id="rId5"/>
            <a:extLst>
              <a:ext uri="{FF2B5EF4-FFF2-40B4-BE49-F238E27FC236}">
                <a16:creationId xmlns:a16="http://schemas.microsoft.com/office/drawing/2014/main" id="{618581C5-ACAA-5A9B-E256-43D2B848403D}"/>
              </a:ext>
            </a:extLst>
          </p:cNvPr>
          <p:cNvSpPr>
            <a:spLocks noChangeAspect="1" noChangeArrowheads="1"/>
          </p:cNvSpPr>
          <p:nvPr/>
        </p:nvSpPr>
        <p:spPr bwMode="auto">
          <a:xfrm>
            <a:off x="127000" y="239045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6" name="AutoShape 52" descr="Avatar of Elizabeth Gadd">
            <a:hlinkClick r:id="rId5"/>
            <a:extLst>
              <a:ext uri="{FF2B5EF4-FFF2-40B4-BE49-F238E27FC236}">
                <a16:creationId xmlns:a16="http://schemas.microsoft.com/office/drawing/2014/main" id="{B53BBA8C-4A33-1596-8520-F2A43D4612B2}"/>
              </a:ext>
            </a:extLst>
          </p:cNvPr>
          <p:cNvSpPr>
            <a:spLocks noChangeAspect="1" noChangeArrowheads="1"/>
          </p:cNvSpPr>
          <p:nvPr/>
        </p:nvSpPr>
        <p:spPr bwMode="auto">
          <a:xfrm>
            <a:off x="127000" y="25001538"/>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7" name="AutoShape 53" descr="Avatar of Elizabeth Gadd">
            <a:hlinkClick r:id="rId5"/>
            <a:extLst>
              <a:ext uri="{FF2B5EF4-FFF2-40B4-BE49-F238E27FC236}">
                <a16:creationId xmlns:a16="http://schemas.microsoft.com/office/drawing/2014/main" id="{BE3E8AD8-A1C1-2B32-AC18-A6D47FFE2537}"/>
              </a:ext>
            </a:extLst>
          </p:cNvPr>
          <p:cNvSpPr>
            <a:spLocks noChangeAspect="1" noChangeArrowheads="1"/>
          </p:cNvSpPr>
          <p:nvPr/>
        </p:nvSpPr>
        <p:spPr bwMode="auto">
          <a:xfrm>
            <a:off x="127000" y="26098500"/>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8" name="AutoShape 54" descr="Avatar of Elizabeth Gadd">
            <a:hlinkClick r:id="rId5"/>
            <a:extLst>
              <a:ext uri="{FF2B5EF4-FFF2-40B4-BE49-F238E27FC236}">
                <a16:creationId xmlns:a16="http://schemas.microsoft.com/office/drawing/2014/main" id="{D616995A-A9B0-A9A5-D7EF-A83F9324DBF2}"/>
              </a:ext>
            </a:extLst>
          </p:cNvPr>
          <p:cNvSpPr>
            <a:spLocks noChangeAspect="1" noChangeArrowheads="1"/>
          </p:cNvSpPr>
          <p:nvPr/>
        </p:nvSpPr>
        <p:spPr bwMode="auto">
          <a:xfrm>
            <a:off x="127000" y="27195463"/>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9" name="AutoShape 55" descr="Avatar of Elizabeth Gadd">
            <a:hlinkClick r:id="rId5"/>
            <a:extLst>
              <a:ext uri="{FF2B5EF4-FFF2-40B4-BE49-F238E27FC236}">
                <a16:creationId xmlns:a16="http://schemas.microsoft.com/office/drawing/2014/main" id="{6CA01A54-F406-811B-A07A-6FB46E578DCC}"/>
              </a:ext>
            </a:extLst>
          </p:cNvPr>
          <p:cNvSpPr>
            <a:spLocks noChangeAspect="1" noChangeArrowheads="1"/>
          </p:cNvSpPr>
          <p:nvPr/>
        </p:nvSpPr>
        <p:spPr bwMode="auto">
          <a:xfrm>
            <a:off x="127000" y="2829242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0" name="AutoShape 56" descr="Avatar of Elizabeth Gadd">
            <a:hlinkClick r:id="rId5"/>
            <a:extLst>
              <a:ext uri="{FF2B5EF4-FFF2-40B4-BE49-F238E27FC236}">
                <a16:creationId xmlns:a16="http://schemas.microsoft.com/office/drawing/2014/main" id="{438CB469-7F5F-2C0F-3611-DFEC844F5877}"/>
              </a:ext>
            </a:extLst>
          </p:cNvPr>
          <p:cNvSpPr>
            <a:spLocks noChangeAspect="1" noChangeArrowheads="1"/>
          </p:cNvSpPr>
          <p:nvPr/>
        </p:nvSpPr>
        <p:spPr bwMode="auto">
          <a:xfrm>
            <a:off x="127000" y="293909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1" name="AutoShape 57" descr="Avatar of Elizabeth Gadd">
            <a:hlinkClick r:id="rId5"/>
            <a:extLst>
              <a:ext uri="{FF2B5EF4-FFF2-40B4-BE49-F238E27FC236}">
                <a16:creationId xmlns:a16="http://schemas.microsoft.com/office/drawing/2014/main" id="{4A5D639E-DAE1-7BBF-EA83-DB535E7E7704}"/>
              </a:ext>
            </a:extLst>
          </p:cNvPr>
          <p:cNvSpPr>
            <a:spLocks noChangeAspect="1" noChangeArrowheads="1"/>
          </p:cNvSpPr>
          <p:nvPr/>
        </p:nvSpPr>
        <p:spPr bwMode="auto">
          <a:xfrm>
            <a:off x="127000" y="30487938"/>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2" name="AutoShape 58" descr="Avatar of Elizabeth Gadd">
            <a:hlinkClick r:id="rId5"/>
            <a:extLst>
              <a:ext uri="{FF2B5EF4-FFF2-40B4-BE49-F238E27FC236}">
                <a16:creationId xmlns:a16="http://schemas.microsoft.com/office/drawing/2014/main" id="{972F570E-021D-AF1F-5F8B-19E91F9EC290}"/>
              </a:ext>
            </a:extLst>
          </p:cNvPr>
          <p:cNvSpPr>
            <a:spLocks noChangeAspect="1" noChangeArrowheads="1"/>
          </p:cNvSpPr>
          <p:nvPr/>
        </p:nvSpPr>
        <p:spPr bwMode="auto">
          <a:xfrm>
            <a:off x="127000" y="31584900"/>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3" name="AutoShape 59" descr="Avatar of Ashley Theunissen">
            <a:hlinkClick r:id="rId4"/>
            <a:extLst>
              <a:ext uri="{FF2B5EF4-FFF2-40B4-BE49-F238E27FC236}">
                <a16:creationId xmlns:a16="http://schemas.microsoft.com/office/drawing/2014/main" id="{4946C978-3281-E260-2E6A-67665CB38026}"/>
              </a:ext>
            </a:extLst>
          </p:cNvPr>
          <p:cNvSpPr>
            <a:spLocks noChangeAspect="1" noChangeArrowheads="1"/>
          </p:cNvSpPr>
          <p:nvPr/>
        </p:nvSpPr>
        <p:spPr bwMode="auto">
          <a:xfrm>
            <a:off x="127000" y="32681863"/>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4" name="AutoShape 60" descr="Avatar of Ashley Theunissen">
            <a:hlinkClick r:id="rId4"/>
            <a:extLst>
              <a:ext uri="{FF2B5EF4-FFF2-40B4-BE49-F238E27FC236}">
                <a16:creationId xmlns:a16="http://schemas.microsoft.com/office/drawing/2014/main" id="{906EB4E0-C127-61F5-0EAD-840A6C056488}"/>
              </a:ext>
            </a:extLst>
          </p:cNvPr>
          <p:cNvSpPr>
            <a:spLocks noChangeAspect="1" noChangeArrowheads="1"/>
          </p:cNvSpPr>
          <p:nvPr/>
        </p:nvSpPr>
        <p:spPr bwMode="auto">
          <a:xfrm>
            <a:off x="127000" y="3377882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5" name="AutoShape 61" descr="Avatar of Ashley Theunissen">
            <a:hlinkClick r:id="rId4"/>
            <a:extLst>
              <a:ext uri="{FF2B5EF4-FFF2-40B4-BE49-F238E27FC236}">
                <a16:creationId xmlns:a16="http://schemas.microsoft.com/office/drawing/2014/main" id="{E7079127-B419-DD2A-B36D-29E8F93F82D7}"/>
              </a:ext>
            </a:extLst>
          </p:cNvPr>
          <p:cNvSpPr>
            <a:spLocks noChangeAspect="1" noChangeArrowheads="1"/>
          </p:cNvSpPr>
          <p:nvPr/>
        </p:nvSpPr>
        <p:spPr bwMode="auto">
          <a:xfrm>
            <a:off x="127000" y="348773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6" name="AutoShape 62" descr="Avatar of Ashley Theunissen">
            <a:hlinkClick r:id="rId4"/>
            <a:extLst>
              <a:ext uri="{FF2B5EF4-FFF2-40B4-BE49-F238E27FC236}">
                <a16:creationId xmlns:a16="http://schemas.microsoft.com/office/drawing/2014/main" id="{1EB574F3-28DE-F729-B3C6-3758F36B857C}"/>
              </a:ext>
            </a:extLst>
          </p:cNvPr>
          <p:cNvSpPr>
            <a:spLocks noChangeAspect="1" noChangeArrowheads="1"/>
          </p:cNvSpPr>
          <p:nvPr/>
        </p:nvSpPr>
        <p:spPr bwMode="auto">
          <a:xfrm>
            <a:off x="127000" y="35974338"/>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7" name="AutoShape 63" descr="Your avatar">
            <a:extLst>
              <a:ext uri="{FF2B5EF4-FFF2-40B4-BE49-F238E27FC236}">
                <a16:creationId xmlns:a16="http://schemas.microsoft.com/office/drawing/2014/main" id="{E045E951-4D86-013E-2017-08FDFE2FF0CC}"/>
              </a:ext>
            </a:extLst>
          </p:cNvPr>
          <p:cNvSpPr>
            <a:spLocks noChangeAspect="1" noChangeArrowheads="1"/>
          </p:cNvSpPr>
          <p:nvPr/>
        </p:nvSpPr>
        <p:spPr bwMode="auto">
          <a:xfrm>
            <a:off x="127000" y="37071300"/>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9" name="Slide Number Placeholder 78">
            <a:extLst>
              <a:ext uri="{FF2B5EF4-FFF2-40B4-BE49-F238E27FC236}">
                <a16:creationId xmlns:a16="http://schemas.microsoft.com/office/drawing/2014/main" id="{7C7FB8BA-8DAF-F0CE-B770-C1BE9AC89D37}"/>
              </a:ext>
            </a:extLst>
          </p:cNvPr>
          <p:cNvSpPr>
            <a:spLocks noGrp="1"/>
          </p:cNvSpPr>
          <p:nvPr>
            <p:ph type="sldNum" sz="quarter" idx="12"/>
          </p:nvPr>
        </p:nvSpPr>
        <p:spPr/>
        <p:txBody>
          <a:bodyPr/>
          <a:lstStyle/>
          <a:p>
            <a:fld id="{5E55963C-7718-4B74-A98E-8E2C5DA39394}" type="slidenum">
              <a:rPr lang="en-GB" smtClean="0"/>
              <a:t>12</a:t>
            </a:fld>
            <a:endParaRPr lang="en-GB"/>
          </a:p>
        </p:txBody>
      </p:sp>
      <p:sp>
        <p:nvSpPr>
          <p:cNvPr id="5" name="Vertical Scroll 4"/>
          <p:cNvSpPr/>
          <p:nvPr/>
        </p:nvSpPr>
        <p:spPr>
          <a:xfrm>
            <a:off x="6772275" y="1860550"/>
            <a:ext cx="4381500" cy="4327525"/>
          </a:xfrm>
          <a:prstGeom prst="verticalScroll">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6" name="Rectangle 5"/>
          <p:cNvSpPr/>
          <p:nvPr/>
        </p:nvSpPr>
        <p:spPr>
          <a:xfrm>
            <a:off x="7648575" y="2800350"/>
            <a:ext cx="2667000" cy="4953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a:t>CHALLENGE</a:t>
            </a:r>
          </a:p>
        </p:txBody>
      </p:sp>
      <p:sp>
        <p:nvSpPr>
          <p:cNvPr id="69" name="Rectangle 68"/>
          <p:cNvSpPr/>
          <p:nvPr/>
        </p:nvSpPr>
        <p:spPr>
          <a:xfrm>
            <a:off x="7648575" y="4235450"/>
            <a:ext cx="2667000" cy="127793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a:t>Click to add text</a:t>
            </a:r>
          </a:p>
        </p:txBody>
      </p:sp>
      <p:sp>
        <p:nvSpPr>
          <p:cNvPr id="7" name="TextBox 6"/>
          <p:cNvSpPr txBox="1"/>
          <p:nvPr/>
        </p:nvSpPr>
        <p:spPr>
          <a:xfrm>
            <a:off x="7648575" y="3629025"/>
            <a:ext cx="2667000" cy="461665"/>
          </a:xfrm>
          <a:prstGeom prst="rect">
            <a:avLst/>
          </a:prstGeom>
          <a:noFill/>
        </p:spPr>
        <p:txBody>
          <a:bodyPr wrap="square" rtlCol="0">
            <a:spAutoFit/>
          </a:bodyPr>
          <a:lstStyle/>
          <a:p>
            <a:pPr algn="ctr"/>
            <a:r>
              <a:rPr lang="en-GB" sz="2400" b="1" dirty="0"/>
              <a:t>Idea for change</a:t>
            </a:r>
          </a:p>
        </p:txBody>
      </p:sp>
    </p:spTree>
    <p:extLst>
      <p:ext uri="{BB962C8B-B14F-4D97-AF65-F5344CB8AC3E}">
        <p14:creationId xmlns:p14="http://schemas.microsoft.com/office/powerpoint/2010/main" val="40182463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31DFD-5899-E561-7379-23378CFEDAB3}"/>
              </a:ext>
            </a:extLst>
          </p:cNvPr>
          <p:cNvSpPr>
            <a:spLocks noGrp="1"/>
          </p:cNvSpPr>
          <p:nvPr>
            <p:ph type="title"/>
          </p:nvPr>
        </p:nvSpPr>
        <p:spPr/>
        <p:txBody>
          <a:bodyPr>
            <a:normAutofit fontScale="90000"/>
          </a:bodyPr>
          <a:lstStyle/>
          <a:p>
            <a:r>
              <a:rPr lang="en-GB" b="1" dirty="0">
                <a:latin typeface="+mn-lt"/>
              </a:rPr>
              <a:t>Breakout Session </a:t>
            </a:r>
            <a:br>
              <a:rPr lang="en-GB" b="1" dirty="0">
                <a:latin typeface="+mn-lt"/>
              </a:rPr>
            </a:br>
            <a:r>
              <a:rPr lang="en-GB" b="1" dirty="0">
                <a:latin typeface="+mn-lt"/>
              </a:rPr>
              <a:t>Topic 3: Decide who can make change and how</a:t>
            </a:r>
            <a:endParaRPr lang="en-GB" dirty="0"/>
          </a:p>
        </p:txBody>
      </p:sp>
      <p:sp>
        <p:nvSpPr>
          <p:cNvPr id="3" name="Content Placeholder 2">
            <a:extLst>
              <a:ext uri="{FF2B5EF4-FFF2-40B4-BE49-F238E27FC236}">
                <a16:creationId xmlns:a16="http://schemas.microsoft.com/office/drawing/2014/main" id="{1BC4B8FD-323A-13C4-DAB3-7B7422CB7E38}"/>
              </a:ext>
            </a:extLst>
          </p:cNvPr>
          <p:cNvSpPr>
            <a:spLocks noGrp="1"/>
          </p:cNvSpPr>
          <p:nvPr>
            <p:ph idx="1"/>
          </p:nvPr>
        </p:nvSpPr>
        <p:spPr>
          <a:xfrm>
            <a:off x="516836" y="2223655"/>
            <a:ext cx="3337409" cy="3953308"/>
          </a:xfrm>
        </p:spPr>
        <p:txBody>
          <a:bodyPr>
            <a:normAutofit fontScale="70000" lnSpcReduction="20000"/>
          </a:bodyPr>
          <a:lstStyle/>
          <a:p>
            <a:r>
              <a:rPr lang="en-GB" dirty="0"/>
              <a:t>Break-out group asked to write down their ideas for change.</a:t>
            </a:r>
          </a:p>
          <a:p>
            <a:r>
              <a:rPr kumimoji="0" lang="en-US" altLang="en-US" sz="2800" i="0" u="none" strike="noStrike" cap="none" normalizeH="0" baseline="0" dirty="0">
                <a:ln>
                  <a:noFill/>
                </a:ln>
                <a:solidFill>
                  <a:schemeClr val="tx1"/>
                </a:solidFill>
                <a:effectLst/>
              </a:rPr>
              <a:t>Break-out group scribes note salient points of discussions in their groups. </a:t>
            </a:r>
            <a:endParaRPr lang="en-GB" dirty="0"/>
          </a:p>
          <a:p>
            <a:r>
              <a:rPr lang="en-GB" dirty="0"/>
              <a:t>How could identified challenge/s be tackled to create a more positive research culture?</a:t>
            </a:r>
          </a:p>
          <a:p>
            <a:r>
              <a:rPr lang="en-GB" dirty="0"/>
              <a:t>Think about ‘who’ and ‘how’ – which groups would need to act, and what action would they need to take, for their idea to become a reality?</a:t>
            </a:r>
          </a:p>
        </p:txBody>
      </p:sp>
      <p:sp>
        <p:nvSpPr>
          <p:cNvPr id="6" name="Slide Number Placeholder 5">
            <a:extLst>
              <a:ext uri="{FF2B5EF4-FFF2-40B4-BE49-F238E27FC236}">
                <a16:creationId xmlns:a16="http://schemas.microsoft.com/office/drawing/2014/main" id="{33B19F8F-24B6-A02F-91C0-D900711B1C6A}"/>
              </a:ext>
            </a:extLst>
          </p:cNvPr>
          <p:cNvSpPr>
            <a:spLocks noGrp="1"/>
          </p:cNvSpPr>
          <p:nvPr>
            <p:ph type="sldNum" sz="quarter" idx="12"/>
          </p:nvPr>
        </p:nvSpPr>
        <p:spPr/>
        <p:txBody>
          <a:bodyPr/>
          <a:lstStyle/>
          <a:p>
            <a:fld id="{5E55963C-7718-4B74-A98E-8E2C5DA39394}" type="slidenum">
              <a:rPr lang="en-GB" smtClean="0"/>
              <a:t>13</a:t>
            </a:fld>
            <a:endParaRPr lang="en-GB"/>
          </a:p>
        </p:txBody>
      </p:sp>
      <p:sp>
        <p:nvSpPr>
          <p:cNvPr id="7" name="Vertical Scroll 6"/>
          <p:cNvSpPr/>
          <p:nvPr/>
        </p:nvSpPr>
        <p:spPr>
          <a:xfrm>
            <a:off x="7000292" y="2002675"/>
            <a:ext cx="3582936" cy="3847998"/>
          </a:xfrm>
          <a:prstGeom prst="verticalScroll">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dirty="0"/>
          </a:p>
        </p:txBody>
      </p:sp>
      <p:sp>
        <p:nvSpPr>
          <p:cNvPr id="8" name="Rectangle 7"/>
          <p:cNvSpPr/>
          <p:nvPr/>
        </p:nvSpPr>
        <p:spPr>
          <a:xfrm>
            <a:off x="7701762" y="2625987"/>
            <a:ext cx="2180918" cy="44041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1400" dirty="0"/>
              <a:t>CHALLENGE</a:t>
            </a:r>
          </a:p>
        </p:txBody>
      </p:sp>
      <p:sp>
        <p:nvSpPr>
          <p:cNvPr id="9" name="Rectangle 8"/>
          <p:cNvSpPr/>
          <p:nvPr/>
        </p:nvSpPr>
        <p:spPr>
          <a:xfrm>
            <a:off x="7701762" y="4147809"/>
            <a:ext cx="2180918" cy="1136331"/>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1400" dirty="0"/>
              <a:t>Click to add text</a:t>
            </a:r>
          </a:p>
        </p:txBody>
      </p:sp>
      <p:sp>
        <p:nvSpPr>
          <p:cNvPr id="10" name="TextBox 9"/>
          <p:cNvSpPr txBox="1"/>
          <p:nvPr/>
        </p:nvSpPr>
        <p:spPr>
          <a:xfrm>
            <a:off x="7701762" y="3450934"/>
            <a:ext cx="2180918" cy="369332"/>
          </a:xfrm>
          <a:prstGeom prst="rect">
            <a:avLst/>
          </a:prstGeom>
          <a:noFill/>
        </p:spPr>
        <p:txBody>
          <a:bodyPr wrap="square" rtlCol="0">
            <a:spAutoFit/>
          </a:bodyPr>
          <a:lstStyle/>
          <a:p>
            <a:pPr algn="ctr"/>
            <a:r>
              <a:rPr lang="en-GB" b="1" dirty="0"/>
              <a:t>Idea for change</a:t>
            </a:r>
          </a:p>
        </p:txBody>
      </p:sp>
      <p:sp>
        <p:nvSpPr>
          <p:cNvPr id="4" name="Oval 3"/>
          <p:cNvSpPr/>
          <p:nvPr/>
        </p:nvSpPr>
        <p:spPr>
          <a:xfrm>
            <a:off x="10929120" y="2131707"/>
            <a:ext cx="1080000" cy="1080000"/>
          </a:xfrm>
          <a:prstGeom prst="ellipse">
            <a:avLst/>
          </a:prstGeom>
          <a:solidFill>
            <a:schemeClr val="accent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rPr>
              <a:t>HOW</a:t>
            </a:r>
          </a:p>
          <a:p>
            <a:pPr algn="ctr"/>
            <a:endParaRPr lang="en-GB" sz="1400" dirty="0">
              <a:solidFill>
                <a:schemeClr val="bg1"/>
              </a:solidFill>
            </a:endParaRPr>
          </a:p>
          <a:p>
            <a:pPr algn="ctr"/>
            <a:r>
              <a:rPr lang="en-GB" sz="1400" dirty="0">
                <a:solidFill>
                  <a:schemeClr val="bg1"/>
                </a:solidFill>
              </a:rPr>
              <a:t>Support </a:t>
            </a:r>
          </a:p>
        </p:txBody>
      </p:sp>
      <p:sp>
        <p:nvSpPr>
          <p:cNvPr id="11" name="Oval 10"/>
          <p:cNvSpPr/>
          <p:nvPr/>
        </p:nvSpPr>
        <p:spPr>
          <a:xfrm>
            <a:off x="10929120" y="3325986"/>
            <a:ext cx="1080000" cy="1080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HOW</a:t>
            </a:r>
          </a:p>
          <a:p>
            <a:pPr algn="ctr"/>
            <a:endParaRPr lang="en-GB" sz="1400" dirty="0"/>
          </a:p>
          <a:p>
            <a:pPr algn="ctr"/>
            <a:r>
              <a:rPr lang="en-GB" sz="1400" dirty="0"/>
              <a:t>Require</a:t>
            </a:r>
          </a:p>
        </p:txBody>
      </p:sp>
      <p:sp>
        <p:nvSpPr>
          <p:cNvPr id="12" name="Oval 11"/>
          <p:cNvSpPr/>
          <p:nvPr/>
        </p:nvSpPr>
        <p:spPr>
          <a:xfrm>
            <a:off x="10929120" y="4520265"/>
            <a:ext cx="1080000" cy="1080000"/>
          </a:xfrm>
          <a:prstGeom prst="ellipse">
            <a:avLst/>
          </a:prstGeom>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HOW</a:t>
            </a:r>
          </a:p>
          <a:p>
            <a:pPr algn="ctr"/>
            <a:endParaRPr lang="en-GB" sz="1400" dirty="0"/>
          </a:p>
          <a:p>
            <a:pPr algn="ctr"/>
            <a:r>
              <a:rPr lang="en-GB" sz="1400" dirty="0"/>
              <a:t>Reward</a:t>
            </a:r>
          </a:p>
        </p:txBody>
      </p:sp>
      <p:sp>
        <p:nvSpPr>
          <p:cNvPr id="13" name="Oval 12"/>
          <p:cNvSpPr/>
          <p:nvPr/>
        </p:nvSpPr>
        <p:spPr>
          <a:xfrm>
            <a:off x="4390146" y="1976902"/>
            <a:ext cx="900000" cy="900000"/>
          </a:xfrm>
          <a:prstGeom prst="ellipse">
            <a:avLst/>
          </a:prstGeom>
          <a:solidFill>
            <a:schemeClr val="accent5">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WHO</a:t>
            </a:r>
          </a:p>
          <a:p>
            <a:pPr algn="ctr"/>
            <a:endParaRPr lang="en-GB" sz="700" dirty="0">
              <a:solidFill>
                <a:schemeClr val="bg1"/>
              </a:solidFill>
            </a:endParaRPr>
          </a:p>
          <a:p>
            <a:pPr algn="ctr"/>
            <a:r>
              <a:rPr lang="en-GB" sz="700" dirty="0">
                <a:solidFill>
                  <a:schemeClr val="bg1"/>
                </a:solidFill>
              </a:rPr>
              <a:t>Me</a:t>
            </a:r>
          </a:p>
        </p:txBody>
      </p:sp>
      <p:sp>
        <p:nvSpPr>
          <p:cNvPr id="14" name="Oval 13"/>
          <p:cNvSpPr/>
          <p:nvPr/>
        </p:nvSpPr>
        <p:spPr>
          <a:xfrm>
            <a:off x="5477874" y="1976902"/>
            <a:ext cx="900000" cy="900000"/>
          </a:xfrm>
          <a:prstGeom prst="ellipse">
            <a:avLst/>
          </a:prstGeom>
          <a:solidFill>
            <a:schemeClr val="accent5">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WHO</a:t>
            </a:r>
          </a:p>
          <a:p>
            <a:pPr algn="ctr"/>
            <a:endParaRPr lang="en-GB" sz="700" dirty="0">
              <a:solidFill>
                <a:schemeClr val="bg1"/>
              </a:solidFill>
            </a:endParaRPr>
          </a:p>
          <a:p>
            <a:pPr algn="ctr"/>
            <a:r>
              <a:rPr lang="en-GB" sz="700" dirty="0">
                <a:solidFill>
                  <a:schemeClr val="bg1"/>
                </a:solidFill>
              </a:rPr>
              <a:t>HEI Leaders</a:t>
            </a:r>
          </a:p>
        </p:txBody>
      </p:sp>
      <p:sp>
        <p:nvSpPr>
          <p:cNvPr id="15" name="Oval 14"/>
          <p:cNvSpPr/>
          <p:nvPr/>
        </p:nvSpPr>
        <p:spPr>
          <a:xfrm>
            <a:off x="4390146" y="3000934"/>
            <a:ext cx="900000" cy="900000"/>
          </a:xfrm>
          <a:prstGeom prst="ellipse">
            <a:avLst/>
          </a:prstGeom>
          <a:solidFill>
            <a:schemeClr val="accent5">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WHO</a:t>
            </a:r>
          </a:p>
          <a:p>
            <a:pPr algn="ctr"/>
            <a:endParaRPr lang="en-GB" sz="700" dirty="0">
              <a:solidFill>
                <a:schemeClr val="bg1"/>
              </a:solidFill>
            </a:endParaRPr>
          </a:p>
          <a:p>
            <a:pPr algn="ctr"/>
            <a:r>
              <a:rPr lang="en-GB" sz="700" dirty="0">
                <a:solidFill>
                  <a:schemeClr val="bg1"/>
                </a:solidFill>
              </a:rPr>
              <a:t>Publishers</a:t>
            </a:r>
          </a:p>
        </p:txBody>
      </p:sp>
      <p:sp>
        <p:nvSpPr>
          <p:cNvPr id="16" name="Oval 15"/>
          <p:cNvSpPr/>
          <p:nvPr/>
        </p:nvSpPr>
        <p:spPr>
          <a:xfrm>
            <a:off x="5477874" y="3000934"/>
            <a:ext cx="900000" cy="900000"/>
          </a:xfrm>
          <a:prstGeom prst="ellipse">
            <a:avLst/>
          </a:prstGeom>
          <a:solidFill>
            <a:schemeClr val="accent5">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WHO</a:t>
            </a:r>
          </a:p>
          <a:p>
            <a:pPr algn="ctr"/>
            <a:br>
              <a:rPr lang="en-GB" sz="700" dirty="0">
                <a:solidFill>
                  <a:schemeClr val="bg1"/>
                </a:solidFill>
              </a:rPr>
            </a:br>
            <a:r>
              <a:rPr lang="en-GB" sz="700" dirty="0">
                <a:solidFill>
                  <a:schemeClr val="bg1"/>
                </a:solidFill>
              </a:rPr>
              <a:t>Researchers</a:t>
            </a:r>
          </a:p>
        </p:txBody>
      </p:sp>
      <p:sp>
        <p:nvSpPr>
          <p:cNvPr id="17" name="Oval 16"/>
          <p:cNvSpPr/>
          <p:nvPr/>
        </p:nvSpPr>
        <p:spPr>
          <a:xfrm>
            <a:off x="4390146" y="4024966"/>
            <a:ext cx="900000" cy="900000"/>
          </a:xfrm>
          <a:prstGeom prst="ellipse">
            <a:avLst/>
          </a:prstGeom>
          <a:solidFill>
            <a:schemeClr val="accent5">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WHO</a:t>
            </a:r>
          </a:p>
          <a:p>
            <a:pPr algn="ctr"/>
            <a:endParaRPr lang="en-GB" sz="700" dirty="0">
              <a:solidFill>
                <a:schemeClr val="bg1"/>
              </a:solidFill>
            </a:endParaRPr>
          </a:p>
          <a:p>
            <a:pPr algn="ctr"/>
            <a:r>
              <a:rPr lang="en-GB" sz="700" dirty="0">
                <a:solidFill>
                  <a:schemeClr val="bg1"/>
                </a:solidFill>
              </a:rPr>
              <a:t>Funders</a:t>
            </a:r>
          </a:p>
        </p:txBody>
      </p:sp>
      <p:sp>
        <p:nvSpPr>
          <p:cNvPr id="18" name="Oval 17"/>
          <p:cNvSpPr/>
          <p:nvPr/>
        </p:nvSpPr>
        <p:spPr>
          <a:xfrm>
            <a:off x="5477874" y="4024966"/>
            <a:ext cx="900000" cy="900000"/>
          </a:xfrm>
          <a:prstGeom prst="ellipse">
            <a:avLst/>
          </a:prstGeom>
          <a:solidFill>
            <a:schemeClr val="accent5">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WHO</a:t>
            </a:r>
          </a:p>
          <a:p>
            <a:pPr algn="ctr"/>
            <a:endParaRPr lang="en-GB" sz="700" dirty="0">
              <a:solidFill>
                <a:schemeClr val="bg1"/>
              </a:solidFill>
            </a:endParaRPr>
          </a:p>
          <a:p>
            <a:pPr algn="ctr"/>
            <a:r>
              <a:rPr lang="en-GB" sz="700" dirty="0">
                <a:solidFill>
                  <a:schemeClr val="bg1"/>
                </a:solidFill>
              </a:rPr>
              <a:t>Professional Bodies</a:t>
            </a:r>
          </a:p>
        </p:txBody>
      </p:sp>
      <p:sp>
        <p:nvSpPr>
          <p:cNvPr id="19" name="Oval 18"/>
          <p:cNvSpPr/>
          <p:nvPr/>
        </p:nvSpPr>
        <p:spPr>
          <a:xfrm>
            <a:off x="4390146" y="5048998"/>
            <a:ext cx="900000" cy="900000"/>
          </a:xfrm>
          <a:prstGeom prst="ellipse">
            <a:avLst/>
          </a:prstGeom>
          <a:solidFill>
            <a:schemeClr val="accent5">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WHO</a:t>
            </a:r>
          </a:p>
          <a:p>
            <a:pPr algn="ctr"/>
            <a:endParaRPr lang="en-GB" sz="700" dirty="0">
              <a:solidFill>
                <a:schemeClr val="bg1"/>
              </a:solidFill>
            </a:endParaRPr>
          </a:p>
          <a:p>
            <a:pPr algn="ctr"/>
            <a:r>
              <a:rPr lang="en-GB" sz="700" dirty="0">
                <a:solidFill>
                  <a:schemeClr val="bg1"/>
                </a:solidFill>
              </a:rPr>
              <a:t>Researchers</a:t>
            </a:r>
          </a:p>
        </p:txBody>
      </p:sp>
      <p:sp>
        <p:nvSpPr>
          <p:cNvPr id="20" name="Oval 19"/>
          <p:cNvSpPr/>
          <p:nvPr/>
        </p:nvSpPr>
        <p:spPr>
          <a:xfrm>
            <a:off x="5477874" y="5048998"/>
            <a:ext cx="900000" cy="900000"/>
          </a:xfrm>
          <a:prstGeom prst="ellipse">
            <a:avLst/>
          </a:prstGeom>
          <a:solidFill>
            <a:schemeClr val="accent5">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WHO</a:t>
            </a:r>
          </a:p>
          <a:p>
            <a:pPr algn="ctr"/>
            <a:endParaRPr lang="en-GB" sz="700" dirty="0">
              <a:solidFill>
                <a:schemeClr val="bg1"/>
              </a:solidFill>
            </a:endParaRPr>
          </a:p>
          <a:p>
            <a:pPr algn="ctr"/>
            <a:r>
              <a:rPr lang="en-GB" sz="700" dirty="0">
                <a:solidFill>
                  <a:schemeClr val="bg1"/>
                </a:solidFill>
              </a:rPr>
              <a:t>HEIs</a:t>
            </a:r>
          </a:p>
        </p:txBody>
      </p:sp>
    </p:spTree>
    <p:extLst>
      <p:ext uri="{BB962C8B-B14F-4D97-AF65-F5344CB8AC3E}">
        <p14:creationId xmlns:p14="http://schemas.microsoft.com/office/powerpoint/2010/main" val="41430231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2AAE1-8E18-5C40-4077-33BB34381639}"/>
              </a:ext>
            </a:extLst>
          </p:cNvPr>
          <p:cNvSpPr>
            <a:spLocks noGrp="1"/>
          </p:cNvSpPr>
          <p:nvPr>
            <p:ph type="title"/>
          </p:nvPr>
        </p:nvSpPr>
        <p:spPr>
          <a:xfrm>
            <a:off x="838200" y="355186"/>
            <a:ext cx="10515600" cy="1325563"/>
          </a:xfrm>
        </p:spPr>
        <p:txBody>
          <a:bodyPr/>
          <a:lstStyle/>
          <a:p>
            <a:r>
              <a:rPr lang="en-GB" b="1" dirty="0">
                <a:latin typeface="+mn-lt"/>
              </a:rPr>
              <a:t>Discussion</a:t>
            </a:r>
          </a:p>
        </p:txBody>
      </p:sp>
      <p:sp>
        <p:nvSpPr>
          <p:cNvPr id="3" name="Content Placeholder 2">
            <a:extLst>
              <a:ext uri="{FF2B5EF4-FFF2-40B4-BE49-F238E27FC236}">
                <a16:creationId xmlns:a16="http://schemas.microsoft.com/office/drawing/2014/main" id="{7BA6D137-3155-7880-F55A-BEF950BB9DD2}"/>
              </a:ext>
            </a:extLst>
          </p:cNvPr>
          <p:cNvSpPr>
            <a:spLocks noGrp="1"/>
          </p:cNvSpPr>
          <p:nvPr>
            <p:ph idx="1"/>
          </p:nvPr>
        </p:nvSpPr>
        <p:spPr/>
        <p:txBody>
          <a:bodyPr/>
          <a:lstStyle/>
          <a:p>
            <a:r>
              <a:rPr lang="en-GB" dirty="0"/>
              <a:t>Return from break-groups to discuss an overview of discussions from each group having the group scribe present salient points.</a:t>
            </a:r>
          </a:p>
          <a:p>
            <a:r>
              <a:rPr lang="en-GB" dirty="0"/>
              <a:t>Feedback should focus on Topic 3 – deciding who can make change and how. Discussions will then be action-focussed, and will leave time for plenary discussion on next steps.</a:t>
            </a:r>
          </a:p>
        </p:txBody>
      </p:sp>
      <p:sp>
        <p:nvSpPr>
          <p:cNvPr id="4" name="Slide Number Placeholder 3">
            <a:extLst>
              <a:ext uri="{FF2B5EF4-FFF2-40B4-BE49-F238E27FC236}">
                <a16:creationId xmlns:a16="http://schemas.microsoft.com/office/drawing/2014/main" id="{B2E3EE26-89CF-4CC2-0C42-A0757A3EBD1F}"/>
              </a:ext>
            </a:extLst>
          </p:cNvPr>
          <p:cNvSpPr>
            <a:spLocks noGrp="1"/>
          </p:cNvSpPr>
          <p:nvPr>
            <p:ph type="sldNum" sz="quarter" idx="12"/>
          </p:nvPr>
        </p:nvSpPr>
        <p:spPr/>
        <p:txBody>
          <a:bodyPr/>
          <a:lstStyle/>
          <a:p>
            <a:fld id="{5E55963C-7718-4B74-A98E-8E2C5DA39394}" type="slidenum">
              <a:rPr lang="en-GB" smtClean="0"/>
              <a:t>14</a:t>
            </a:fld>
            <a:endParaRPr lang="en-GB"/>
          </a:p>
        </p:txBody>
      </p:sp>
    </p:spTree>
    <p:extLst>
      <p:ext uri="{BB962C8B-B14F-4D97-AF65-F5344CB8AC3E}">
        <p14:creationId xmlns:p14="http://schemas.microsoft.com/office/powerpoint/2010/main" val="13586513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6CFA4-4130-4692-BE8F-103C38CB1B03}"/>
              </a:ext>
            </a:extLst>
          </p:cNvPr>
          <p:cNvSpPr>
            <a:spLocks noGrp="1"/>
          </p:cNvSpPr>
          <p:nvPr>
            <p:ph type="title"/>
          </p:nvPr>
        </p:nvSpPr>
        <p:spPr>
          <a:xfrm>
            <a:off x="255103" y="231913"/>
            <a:ext cx="11936897" cy="840823"/>
          </a:xfrm>
        </p:spPr>
        <p:txBody>
          <a:bodyPr>
            <a:noAutofit/>
          </a:bodyPr>
          <a:lstStyle/>
          <a:p>
            <a:r>
              <a:rPr lang="en-GB" b="1" dirty="0">
                <a:latin typeface="+mn-lt"/>
                <a:cs typeface="Arial" panose="020B0604020202020204" pitchFamily="34" charset="0"/>
              </a:rPr>
              <a:t>What will happen to my contribution today?</a:t>
            </a:r>
          </a:p>
        </p:txBody>
      </p:sp>
      <p:sp>
        <p:nvSpPr>
          <p:cNvPr id="3" name="Content Placeholder 2">
            <a:extLst>
              <a:ext uri="{FF2B5EF4-FFF2-40B4-BE49-F238E27FC236}">
                <a16:creationId xmlns:a16="http://schemas.microsoft.com/office/drawing/2014/main" id="{D3CBF2CB-4A0E-46A7-8330-9EA82C840C1E}"/>
              </a:ext>
            </a:extLst>
          </p:cNvPr>
          <p:cNvSpPr>
            <a:spLocks noGrp="1"/>
          </p:cNvSpPr>
          <p:nvPr>
            <p:ph idx="1"/>
          </p:nvPr>
        </p:nvSpPr>
        <p:spPr>
          <a:xfrm>
            <a:off x="324677" y="1311564"/>
            <a:ext cx="11542644" cy="5314523"/>
          </a:xfrm>
        </p:spPr>
        <p:txBody>
          <a:bodyPr>
            <a:normAutofit/>
          </a:bodyPr>
          <a:lstStyle/>
          <a:p>
            <a:pPr marL="457200" indent="-457200">
              <a:lnSpc>
                <a:spcPct val="120000"/>
              </a:lnSpc>
              <a:spcAft>
                <a:spcPts val="1000"/>
              </a:spcAft>
              <a:buChar char="•"/>
            </a:pPr>
            <a:r>
              <a:rPr lang="en-GB" sz="2400" dirty="0">
                <a:ea typeface="+mn-lt"/>
                <a:cs typeface="Arial" panose="020B0604020202020204" pitchFamily="34" charset="0"/>
              </a:rPr>
              <a:t>Outline the next steps that your organisation will take after the session.</a:t>
            </a:r>
          </a:p>
          <a:p>
            <a:pPr marL="457200" indent="-457200">
              <a:lnSpc>
                <a:spcPct val="120000"/>
              </a:lnSpc>
              <a:spcAft>
                <a:spcPts val="1000"/>
              </a:spcAft>
              <a:buChar char="•"/>
            </a:pPr>
            <a:r>
              <a:rPr lang="en-GB" sz="2400" dirty="0">
                <a:ea typeface="+mn-lt"/>
                <a:cs typeface="Arial" panose="020B0604020202020204" pitchFamily="34" charset="0"/>
              </a:rPr>
              <a:t>Recommendations include: an anonymised report of the responses  to any polls and discussion groups. Ensure reports are circulated to: participants for approval/further comment and recommendations taken to relevant Research Culture stakeholder groups.</a:t>
            </a:r>
            <a:endParaRPr lang="en-GB" sz="2400" dirty="0">
              <a:cs typeface="Arial" panose="020B0604020202020204" pitchFamily="34" charset="0"/>
            </a:endParaRPr>
          </a:p>
          <a:p>
            <a:pPr marL="457200" indent="-457200">
              <a:lnSpc>
                <a:spcPct val="120000"/>
              </a:lnSpc>
              <a:spcAft>
                <a:spcPts val="1000"/>
              </a:spcAft>
              <a:buChar char="•"/>
            </a:pPr>
            <a:r>
              <a:rPr lang="en-GB" sz="2400" dirty="0">
                <a:ea typeface="+mn-lt"/>
                <a:cs typeface="Arial" panose="020B0604020202020204" pitchFamily="34" charset="0"/>
              </a:rPr>
              <a:t>Note that all contributions are confidential and will not be passed on to a third-party. </a:t>
            </a:r>
            <a:r>
              <a:rPr lang="en-GB" sz="3100" dirty="0">
                <a:ea typeface="+mn-lt"/>
                <a:cs typeface="Arial" panose="020B0604020202020204" pitchFamily="34" charset="0"/>
              </a:rPr>
              <a:t> </a:t>
            </a:r>
          </a:p>
          <a:p>
            <a:pPr marL="0" indent="0">
              <a:buNone/>
            </a:pPr>
            <a:endParaRPr lang="en-GB" dirty="0"/>
          </a:p>
        </p:txBody>
      </p:sp>
      <p:sp>
        <p:nvSpPr>
          <p:cNvPr id="4" name="Slide Number Placeholder 3">
            <a:extLst>
              <a:ext uri="{FF2B5EF4-FFF2-40B4-BE49-F238E27FC236}">
                <a16:creationId xmlns:a16="http://schemas.microsoft.com/office/drawing/2014/main" id="{6D2F3F7C-41A8-2579-BE2E-07A72C122692}"/>
              </a:ext>
            </a:extLst>
          </p:cNvPr>
          <p:cNvSpPr>
            <a:spLocks noGrp="1"/>
          </p:cNvSpPr>
          <p:nvPr>
            <p:ph type="sldNum" sz="quarter" idx="12"/>
          </p:nvPr>
        </p:nvSpPr>
        <p:spPr/>
        <p:txBody>
          <a:bodyPr/>
          <a:lstStyle/>
          <a:p>
            <a:fld id="{5E55963C-7718-4B74-A98E-8E2C5DA39394}" type="slidenum">
              <a:rPr lang="en-GB" smtClean="0"/>
              <a:t>15</a:t>
            </a:fld>
            <a:endParaRPr lang="en-GB"/>
          </a:p>
        </p:txBody>
      </p:sp>
    </p:spTree>
    <p:extLst>
      <p:ext uri="{BB962C8B-B14F-4D97-AF65-F5344CB8AC3E}">
        <p14:creationId xmlns:p14="http://schemas.microsoft.com/office/powerpoint/2010/main" val="14945527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10B0B-33FB-4233-9FD5-9221F2A29334}"/>
              </a:ext>
            </a:extLst>
          </p:cNvPr>
          <p:cNvSpPr>
            <a:spLocks noGrp="1"/>
          </p:cNvSpPr>
          <p:nvPr>
            <p:ph type="title"/>
          </p:nvPr>
        </p:nvSpPr>
        <p:spPr>
          <a:xfrm>
            <a:off x="357809" y="351872"/>
            <a:ext cx="10515600" cy="1325563"/>
          </a:xfrm>
        </p:spPr>
        <p:txBody>
          <a:bodyPr/>
          <a:lstStyle/>
          <a:p>
            <a:r>
              <a:rPr lang="en-GB" b="1" dirty="0">
                <a:latin typeface="+mn-lt"/>
                <a:cs typeface="Arial" panose="020B0604020202020204" pitchFamily="34" charset="0"/>
              </a:rPr>
              <a:t>What next?</a:t>
            </a:r>
          </a:p>
        </p:txBody>
      </p:sp>
      <p:sp>
        <p:nvSpPr>
          <p:cNvPr id="3" name="Content Placeholder 2">
            <a:extLst>
              <a:ext uri="{FF2B5EF4-FFF2-40B4-BE49-F238E27FC236}">
                <a16:creationId xmlns:a16="http://schemas.microsoft.com/office/drawing/2014/main" id="{9195EC80-ACF8-43A5-93B0-8FC375DE2283}"/>
              </a:ext>
            </a:extLst>
          </p:cNvPr>
          <p:cNvSpPr>
            <a:spLocks noGrp="1"/>
          </p:cNvSpPr>
          <p:nvPr>
            <p:ph idx="1"/>
          </p:nvPr>
        </p:nvSpPr>
        <p:spPr>
          <a:xfrm>
            <a:off x="357809" y="1537252"/>
            <a:ext cx="10995991" cy="4639711"/>
          </a:xfrm>
        </p:spPr>
        <p:txBody>
          <a:bodyPr>
            <a:normAutofit/>
          </a:bodyPr>
          <a:lstStyle/>
          <a:p>
            <a:pPr marL="457200" indent="-457200">
              <a:buFont typeface="Arial" panose="020B0604020202020204" pitchFamily="34" charset="0"/>
              <a:buChar char="•"/>
            </a:pPr>
            <a:r>
              <a:rPr lang="en-GB" sz="2400" dirty="0"/>
              <a:t>Thank all participants for their time and honesty. </a:t>
            </a:r>
          </a:p>
          <a:p>
            <a:pPr marL="457200" indent="-457200">
              <a:buFont typeface="Arial" panose="020B0604020202020204" pitchFamily="34" charset="0"/>
              <a:buChar char="•"/>
            </a:pPr>
            <a:r>
              <a:rPr lang="en-GB" sz="2400" dirty="0"/>
              <a:t>Tell participants how they can find out more about research culture in your organisation e.g. training sessions, websites, etc.</a:t>
            </a:r>
          </a:p>
          <a:p>
            <a:pPr marL="457200" indent="-457200">
              <a:buFont typeface="Arial" panose="020B0604020202020204" pitchFamily="34" charset="0"/>
              <a:buChar char="•"/>
            </a:pPr>
            <a:r>
              <a:rPr lang="en-GB" sz="2400" dirty="0"/>
              <a:t>Note where participants can track progress of the café culture events.</a:t>
            </a:r>
          </a:p>
          <a:p>
            <a:pPr marL="457200" indent="-457200">
              <a:buFont typeface="Arial" panose="020B0604020202020204" pitchFamily="34" charset="0"/>
              <a:buChar char="•"/>
            </a:pPr>
            <a:r>
              <a:rPr lang="en-GB" sz="2400" dirty="0">
                <a:cs typeface="Arial"/>
              </a:rPr>
              <a:t>Solicit feedback on this session, either through anonymous real-time polling or via email/in-person chats. </a:t>
            </a:r>
          </a:p>
          <a:p>
            <a:endParaRPr lang="en-GB"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E3645DF9-260D-CFAC-7910-2DAD178DD7DF}"/>
              </a:ext>
            </a:extLst>
          </p:cNvPr>
          <p:cNvSpPr>
            <a:spLocks noGrp="1"/>
          </p:cNvSpPr>
          <p:nvPr>
            <p:ph type="sldNum" sz="quarter" idx="12"/>
          </p:nvPr>
        </p:nvSpPr>
        <p:spPr/>
        <p:txBody>
          <a:bodyPr/>
          <a:lstStyle/>
          <a:p>
            <a:fld id="{5E55963C-7718-4B74-A98E-8E2C5DA39394}" type="slidenum">
              <a:rPr lang="en-GB" smtClean="0"/>
              <a:t>16</a:t>
            </a:fld>
            <a:endParaRPr lang="en-GB"/>
          </a:p>
        </p:txBody>
      </p:sp>
    </p:spTree>
    <p:extLst>
      <p:ext uri="{BB962C8B-B14F-4D97-AF65-F5344CB8AC3E}">
        <p14:creationId xmlns:p14="http://schemas.microsoft.com/office/powerpoint/2010/main" val="30358860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latin typeface="+mn-lt"/>
              </a:rPr>
              <a:t>If you have been affected by any of the issues discussed at this workshop, help is available at:</a:t>
            </a:r>
          </a:p>
        </p:txBody>
      </p:sp>
      <p:sp>
        <p:nvSpPr>
          <p:cNvPr id="5" name="Content Placeholder 2"/>
          <p:cNvSpPr>
            <a:spLocks noGrp="1"/>
          </p:cNvSpPr>
          <p:nvPr>
            <p:ph idx="1"/>
          </p:nvPr>
        </p:nvSpPr>
        <p:spPr>
          <a:xfrm>
            <a:off x="838200" y="1588039"/>
            <a:ext cx="10364062" cy="4351338"/>
          </a:xfrm>
        </p:spPr>
        <p:txBody>
          <a:bodyPr>
            <a:normAutofit/>
          </a:bodyPr>
          <a:lstStyle/>
          <a:p>
            <a:endParaRPr lang="en-GB" dirty="0"/>
          </a:p>
          <a:p>
            <a:r>
              <a:rPr lang="en-GB" dirty="0"/>
              <a:t>Insert organisation health and well-being contact information</a:t>
            </a:r>
          </a:p>
          <a:p>
            <a:r>
              <a:rPr lang="en-GB" dirty="0"/>
              <a:t>Samaritans: </a:t>
            </a:r>
            <a:r>
              <a:rPr lang="en-GB" dirty="0">
                <a:hlinkClick r:id="rId3"/>
              </a:rPr>
              <a:t>https://www.samaritans.org/</a:t>
            </a:r>
            <a:r>
              <a:rPr lang="en-GB" dirty="0"/>
              <a:t> or call 116 123</a:t>
            </a:r>
          </a:p>
          <a:p>
            <a:r>
              <a:rPr lang="en-GB" dirty="0"/>
              <a:t>PAM Assist – 0800 882 4102</a:t>
            </a:r>
          </a:p>
          <a:p>
            <a:r>
              <a:rPr lang="en-GB" dirty="0" err="1"/>
              <a:t>Togetherall</a:t>
            </a:r>
            <a:r>
              <a:rPr lang="en-GB" dirty="0"/>
              <a:t> – </a:t>
            </a:r>
            <a:r>
              <a:rPr lang="en-GB" dirty="0">
                <a:hlinkClick r:id="rId4"/>
              </a:rPr>
              <a:t>https://togetherall.com/en-gb/</a:t>
            </a:r>
            <a:r>
              <a:rPr lang="en-GB" dirty="0"/>
              <a:t> </a:t>
            </a:r>
          </a:p>
          <a:p>
            <a:r>
              <a:rPr lang="en-GB" dirty="0"/>
              <a:t>Breathing Space – Call 0800 83 85 86</a:t>
            </a:r>
          </a:p>
        </p:txBody>
      </p:sp>
      <p:sp>
        <p:nvSpPr>
          <p:cNvPr id="3" name="Slide Number Placeholder 2">
            <a:extLst>
              <a:ext uri="{FF2B5EF4-FFF2-40B4-BE49-F238E27FC236}">
                <a16:creationId xmlns:a16="http://schemas.microsoft.com/office/drawing/2014/main" id="{F57EC7CB-E24F-3820-4330-42BF8BE65E73}"/>
              </a:ext>
            </a:extLst>
          </p:cNvPr>
          <p:cNvSpPr>
            <a:spLocks noGrp="1"/>
          </p:cNvSpPr>
          <p:nvPr>
            <p:ph type="sldNum" sz="quarter" idx="12"/>
          </p:nvPr>
        </p:nvSpPr>
        <p:spPr/>
        <p:txBody>
          <a:bodyPr/>
          <a:lstStyle/>
          <a:p>
            <a:fld id="{5E55963C-7718-4B74-A98E-8E2C5DA39394}" type="slidenum">
              <a:rPr lang="en-GB" smtClean="0"/>
              <a:t>17</a:t>
            </a:fld>
            <a:endParaRPr lang="en-GB"/>
          </a:p>
        </p:txBody>
      </p:sp>
    </p:spTree>
    <p:extLst>
      <p:ext uri="{BB962C8B-B14F-4D97-AF65-F5344CB8AC3E}">
        <p14:creationId xmlns:p14="http://schemas.microsoft.com/office/powerpoint/2010/main" val="2289561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E9E49-21FC-8C90-FB57-0B76EF2498F3}"/>
              </a:ext>
            </a:extLst>
          </p:cNvPr>
          <p:cNvSpPr>
            <a:spLocks noGrp="1"/>
          </p:cNvSpPr>
          <p:nvPr>
            <p:ph type="title"/>
          </p:nvPr>
        </p:nvSpPr>
        <p:spPr/>
        <p:txBody>
          <a:bodyPr/>
          <a:lstStyle/>
          <a:p>
            <a:r>
              <a:rPr lang="en-GB" b="1" dirty="0">
                <a:latin typeface="+mn-lt"/>
              </a:rPr>
              <a:t>Questions</a:t>
            </a:r>
          </a:p>
        </p:txBody>
      </p:sp>
      <p:sp>
        <p:nvSpPr>
          <p:cNvPr id="3" name="Content Placeholder 2">
            <a:extLst>
              <a:ext uri="{FF2B5EF4-FFF2-40B4-BE49-F238E27FC236}">
                <a16:creationId xmlns:a16="http://schemas.microsoft.com/office/drawing/2014/main" id="{85E36444-FF30-20B4-988E-BB2012C73BA2}"/>
              </a:ext>
            </a:extLst>
          </p:cNvPr>
          <p:cNvSpPr>
            <a:spLocks noGrp="1"/>
          </p:cNvSpPr>
          <p:nvPr>
            <p:ph idx="1"/>
          </p:nvPr>
        </p:nvSpPr>
        <p:spPr/>
        <p:txBody>
          <a:bodyPr/>
          <a:lstStyle/>
          <a:p>
            <a:r>
              <a:rPr lang="en-GB" dirty="0"/>
              <a:t>Allow question and answer session and provide final thanks to participants. </a:t>
            </a:r>
          </a:p>
        </p:txBody>
      </p:sp>
      <p:sp>
        <p:nvSpPr>
          <p:cNvPr id="4" name="Slide Number Placeholder 3">
            <a:extLst>
              <a:ext uri="{FF2B5EF4-FFF2-40B4-BE49-F238E27FC236}">
                <a16:creationId xmlns:a16="http://schemas.microsoft.com/office/drawing/2014/main" id="{52ACD914-2763-270A-4D51-ED9E62DD6F29}"/>
              </a:ext>
            </a:extLst>
          </p:cNvPr>
          <p:cNvSpPr>
            <a:spLocks noGrp="1"/>
          </p:cNvSpPr>
          <p:nvPr>
            <p:ph type="sldNum" sz="quarter" idx="12"/>
          </p:nvPr>
        </p:nvSpPr>
        <p:spPr/>
        <p:txBody>
          <a:bodyPr/>
          <a:lstStyle/>
          <a:p>
            <a:fld id="{5E55963C-7718-4B74-A98E-8E2C5DA39394}" type="slidenum">
              <a:rPr lang="en-GB" smtClean="0"/>
              <a:t>18</a:t>
            </a:fld>
            <a:endParaRPr lang="en-GB"/>
          </a:p>
        </p:txBody>
      </p:sp>
    </p:spTree>
    <p:extLst>
      <p:ext uri="{BB962C8B-B14F-4D97-AF65-F5344CB8AC3E}">
        <p14:creationId xmlns:p14="http://schemas.microsoft.com/office/powerpoint/2010/main" val="2561987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630B1-78D5-BC72-3448-D52BC71B8211}"/>
              </a:ext>
            </a:extLst>
          </p:cNvPr>
          <p:cNvSpPr>
            <a:spLocks noGrp="1"/>
          </p:cNvSpPr>
          <p:nvPr>
            <p:ph type="title"/>
          </p:nvPr>
        </p:nvSpPr>
        <p:spPr/>
        <p:txBody>
          <a:bodyPr/>
          <a:lstStyle/>
          <a:p>
            <a:r>
              <a:rPr lang="en-GB" b="1" dirty="0">
                <a:latin typeface="+mn-lt"/>
              </a:rPr>
              <a:t>Instructions</a:t>
            </a:r>
          </a:p>
        </p:txBody>
      </p:sp>
      <p:sp>
        <p:nvSpPr>
          <p:cNvPr id="3" name="Content Placeholder 2">
            <a:extLst>
              <a:ext uri="{FF2B5EF4-FFF2-40B4-BE49-F238E27FC236}">
                <a16:creationId xmlns:a16="http://schemas.microsoft.com/office/drawing/2014/main" id="{B05BBF61-6A90-4F18-B161-1280AF93AFAB}"/>
              </a:ext>
            </a:extLst>
          </p:cNvPr>
          <p:cNvSpPr>
            <a:spLocks noGrp="1"/>
          </p:cNvSpPr>
          <p:nvPr>
            <p:ph idx="1"/>
          </p:nvPr>
        </p:nvSpPr>
        <p:spPr/>
        <p:txBody>
          <a:bodyPr/>
          <a:lstStyle/>
          <a:p>
            <a:r>
              <a:rPr lang="en-GB" dirty="0"/>
              <a:t>Depending on the type of software being used in the session, provide detailed instructions on how to access/use. </a:t>
            </a:r>
          </a:p>
          <a:p>
            <a:r>
              <a:rPr lang="en-GB" dirty="0"/>
              <a:t>Pilot projects used </a:t>
            </a:r>
            <a:r>
              <a:rPr lang="en-GB" dirty="0" err="1"/>
              <a:t>Mentimeter</a:t>
            </a:r>
            <a:r>
              <a:rPr lang="en-GB" dirty="0"/>
              <a:t> to anonymously poll participant responses and Padlet to capture breakout group feedback. </a:t>
            </a:r>
          </a:p>
          <a:p>
            <a:pPr lvl="1"/>
            <a:r>
              <a:rPr lang="en-GB" dirty="0">
                <a:hlinkClick r:id="rId2"/>
              </a:rPr>
              <a:t>Interactive presentation software – </a:t>
            </a:r>
            <a:r>
              <a:rPr lang="en-GB" dirty="0" err="1">
                <a:hlinkClick r:id="rId2"/>
              </a:rPr>
              <a:t>Mentimeter</a:t>
            </a:r>
            <a:endParaRPr lang="en-GB" dirty="0"/>
          </a:p>
          <a:p>
            <a:pPr lvl="1"/>
            <a:r>
              <a:rPr lang="en-GB" dirty="0" err="1">
                <a:hlinkClick r:id="rId3"/>
              </a:rPr>
              <a:t>Padlet</a:t>
            </a:r>
            <a:endParaRPr lang="en-GB" dirty="0"/>
          </a:p>
        </p:txBody>
      </p:sp>
      <p:sp>
        <p:nvSpPr>
          <p:cNvPr id="4" name="Slide Number Placeholder 3">
            <a:extLst>
              <a:ext uri="{FF2B5EF4-FFF2-40B4-BE49-F238E27FC236}">
                <a16:creationId xmlns:a16="http://schemas.microsoft.com/office/drawing/2014/main" id="{349B9432-19AF-9BB0-BEA2-5BD3AF2DBF53}"/>
              </a:ext>
            </a:extLst>
          </p:cNvPr>
          <p:cNvSpPr>
            <a:spLocks noGrp="1"/>
          </p:cNvSpPr>
          <p:nvPr>
            <p:ph type="sldNum" sz="quarter" idx="12"/>
          </p:nvPr>
        </p:nvSpPr>
        <p:spPr/>
        <p:txBody>
          <a:bodyPr/>
          <a:lstStyle/>
          <a:p>
            <a:fld id="{5E55963C-7718-4B74-A98E-8E2C5DA39394}" type="slidenum">
              <a:rPr lang="en-GB" smtClean="0"/>
              <a:t>2</a:t>
            </a:fld>
            <a:endParaRPr lang="en-GB"/>
          </a:p>
        </p:txBody>
      </p:sp>
    </p:spTree>
    <p:extLst>
      <p:ext uri="{BB962C8B-B14F-4D97-AF65-F5344CB8AC3E}">
        <p14:creationId xmlns:p14="http://schemas.microsoft.com/office/powerpoint/2010/main" val="27932475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4D5DED-70EA-441D-963E-021097C4911F}"/>
              </a:ext>
            </a:extLst>
          </p:cNvPr>
          <p:cNvSpPr>
            <a:spLocks noGrp="1"/>
          </p:cNvSpPr>
          <p:nvPr>
            <p:ph type="title"/>
          </p:nvPr>
        </p:nvSpPr>
        <p:spPr/>
        <p:txBody>
          <a:bodyPr/>
          <a:lstStyle/>
          <a:p>
            <a:r>
              <a:rPr lang="en-US" sz="4400" b="1" dirty="0">
                <a:latin typeface="+mn-lt"/>
                <a:cs typeface="Arial" panose="020B0604020202020204" pitchFamily="34" charset="0"/>
              </a:rPr>
              <a:t>Why are we here?</a:t>
            </a:r>
            <a:endParaRPr lang="en-GB" dirty="0"/>
          </a:p>
        </p:txBody>
      </p:sp>
      <p:sp>
        <p:nvSpPr>
          <p:cNvPr id="3" name="Content Placeholder 2">
            <a:extLst>
              <a:ext uri="{FF2B5EF4-FFF2-40B4-BE49-F238E27FC236}">
                <a16:creationId xmlns:a16="http://schemas.microsoft.com/office/drawing/2014/main" id="{14134E13-A2BC-4481-81F5-95F5FCA55529}"/>
              </a:ext>
            </a:extLst>
          </p:cNvPr>
          <p:cNvSpPr>
            <a:spLocks noGrp="1"/>
          </p:cNvSpPr>
          <p:nvPr>
            <p:ph idx="1"/>
          </p:nvPr>
        </p:nvSpPr>
        <p:spPr>
          <a:xfrm>
            <a:off x="838200" y="1510749"/>
            <a:ext cx="10347036" cy="4666214"/>
          </a:xfrm>
        </p:spPr>
        <p:txBody>
          <a:bodyPr>
            <a:normAutofit fontScale="92500" lnSpcReduction="10000"/>
          </a:bodyPr>
          <a:lstStyle/>
          <a:p>
            <a:pPr algn="l"/>
            <a:r>
              <a:rPr lang="en-US" dirty="0">
                <a:solidFill>
                  <a:schemeClr val="tx1">
                    <a:lumMod val="75000"/>
                    <a:lumOff val="25000"/>
                  </a:schemeClr>
                </a:solidFill>
                <a:cs typeface="Arial" panose="020B0604020202020204" pitchFamily="34" charset="0"/>
              </a:rPr>
              <a:t>Welcome and Introductions </a:t>
            </a:r>
            <a:endParaRPr lang="en-US" sz="2800" dirty="0">
              <a:solidFill>
                <a:schemeClr val="tx1">
                  <a:lumMod val="75000"/>
                  <a:lumOff val="25000"/>
                </a:schemeClr>
              </a:solidFill>
              <a:cs typeface="Arial" panose="020B0604020202020204" pitchFamily="34" charset="0"/>
            </a:endParaRPr>
          </a:p>
          <a:p>
            <a:pPr algn="l"/>
            <a:r>
              <a:rPr lang="en-US" sz="2800" dirty="0">
                <a:solidFill>
                  <a:schemeClr val="tx1">
                    <a:lumMod val="75000"/>
                    <a:lumOff val="25000"/>
                  </a:schemeClr>
                </a:solidFill>
                <a:cs typeface="Arial" panose="020B0604020202020204" pitchFamily="34" charset="0"/>
              </a:rPr>
              <a:t>Overview of Session</a:t>
            </a:r>
          </a:p>
          <a:p>
            <a:pPr lvl="2"/>
            <a:r>
              <a:rPr lang="en-US" dirty="0">
                <a:solidFill>
                  <a:schemeClr val="tx1">
                    <a:lumMod val="75000"/>
                    <a:lumOff val="25000"/>
                  </a:schemeClr>
                </a:solidFill>
                <a:cs typeface="Arial" panose="020B0604020202020204" pitchFamily="34" charset="0"/>
              </a:rPr>
              <a:t>What is Research Culture?</a:t>
            </a:r>
          </a:p>
          <a:p>
            <a:pPr lvl="2"/>
            <a:r>
              <a:rPr lang="en-US" dirty="0">
                <a:solidFill>
                  <a:schemeClr val="tx1">
                    <a:lumMod val="75000"/>
                    <a:lumOff val="25000"/>
                  </a:schemeClr>
                </a:solidFill>
                <a:cs typeface="Arial" panose="020B0604020202020204" pitchFamily="34" charset="0"/>
              </a:rPr>
              <a:t>Who are Research Enabling Professionals?</a:t>
            </a:r>
          </a:p>
          <a:p>
            <a:pPr lvl="2"/>
            <a:r>
              <a:rPr lang="en-GB" dirty="0"/>
              <a:t>Research culture issues highlighted by Research Enabling Professionals</a:t>
            </a:r>
          </a:p>
          <a:p>
            <a:pPr lvl="2"/>
            <a:r>
              <a:rPr lang="en-GB" dirty="0"/>
              <a:t>What is a research culture café?</a:t>
            </a:r>
          </a:p>
          <a:p>
            <a:pPr lvl="2"/>
            <a:r>
              <a:rPr lang="en-GB" dirty="0"/>
              <a:t>House Rules </a:t>
            </a:r>
          </a:p>
          <a:p>
            <a:pPr lvl="2"/>
            <a:r>
              <a:rPr lang="en-GB" dirty="0"/>
              <a:t>Polls</a:t>
            </a:r>
          </a:p>
          <a:p>
            <a:pPr lvl="2"/>
            <a:r>
              <a:rPr lang="en-GB" dirty="0"/>
              <a:t>Break-out sessions</a:t>
            </a:r>
          </a:p>
          <a:p>
            <a:pPr lvl="2"/>
            <a:r>
              <a:rPr lang="en-GB" dirty="0"/>
              <a:t>Discussion</a:t>
            </a:r>
          </a:p>
          <a:p>
            <a:pPr lvl="2"/>
            <a:r>
              <a:rPr lang="en-GB" dirty="0"/>
              <a:t>What will happen to my contribution today?</a:t>
            </a:r>
          </a:p>
          <a:p>
            <a:pPr lvl="2"/>
            <a:r>
              <a:rPr lang="en-GB" dirty="0"/>
              <a:t>What next?</a:t>
            </a:r>
          </a:p>
          <a:p>
            <a:pPr lvl="2"/>
            <a:r>
              <a:rPr lang="en-GB" dirty="0"/>
              <a:t>Support if you have been affected by any of the issues discussed at the session today.</a:t>
            </a:r>
          </a:p>
          <a:p>
            <a:pPr lvl="2"/>
            <a:r>
              <a:rPr lang="en-GB" dirty="0"/>
              <a:t>Questions</a:t>
            </a:r>
          </a:p>
          <a:p>
            <a:pPr lvl="1">
              <a:buFont typeface="Wingdings 3" charset="2"/>
              <a:buChar char=""/>
            </a:pPr>
            <a:endParaRPr lang="en-GB" dirty="0"/>
          </a:p>
          <a:p>
            <a:pPr lvl="1">
              <a:buFont typeface="Wingdings 3" charset="2"/>
              <a:buChar char=""/>
            </a:pPr>
            <a:endParaRPr lang="en-GB" dirty="0"/>
          </a:p>
          <a:p>
            <a:pPr lvl="1">
              <a:buFont typeface="Wingdings 3" charset="2"/>
              <a:buChar char=""/>
            </a:pPr>
            <a:endParaRPr lang="en-GB" dirty="0"/>
          </a:p>
          <a:p>
            <a:pPr lvl="1">
              <a:buFont typeface="Wingdings 3" charset="2"/>
              <a:buChar char=""/>
            </a:pPr>
            <a:endParaRPr lang="en-GB" dirty="0"/>
          </a:p>
          <a:p>
            <a:pPr lvl="1">
              <a:buFont typeface="Wingdings 3" charset="2"/>
              <a:buChar char=""/>
            </a:pPr>
            <a:endParaRPr lang="en-GB" dirty="0"/>
          </a:p>
          <a:p>
            <a:pPr lvl="1">
              <a:buFont typeface="Wingdings 3" charset="2"/>
              <a:buChar char=""/>
            </a:pPr>
            <a:endParaRPr lang="en-US" dirty="0">
              <a:solidFill>
                <a:schemeClr val="tx1">
                  <a:lumMod val="75000"/>
                  <a:lumOff val="25000"/>
                </a:schemeClr>
              </a:solidFill>
              <a:cs typeface="Arial" panose="020B0604020202020204" pitchFamily="34" charset="0"/>
            </a:endParaRPr>
          </a:p>
          <a:p>
            <a:pPr marL="0" indent="0">
              <a:buNone/>
            </a:pPr>
            <a:endParaRPr lang="en-GB" dirty="0"/>
          </a:p>
        </p:txBody>
      </p:sp>
      <p:sp>
        <p:nvSpPr>
          <p:cNvPr id="4" name="Slide Number Placeholder 3">
            <a:extLst>
              <a:ext uri="{FF2B5EF4-FFF2-40B4-BE49-F238E27FC236}">
                <a16:creationId xmlns:a16="http://schemas.microsoft.com/office/drawing/2014/main" id="{AAFC45CE-B721-9057-529F-519286E111C2}"/>
              </a:ext>
            </a:extLst>
          </p:cNvPr>
          <p:cNvSpPr>
            <a:spLocks noGrp="1"/>
          </p:cNvSpPr>
          <p:nvPr>
            <p:ph type="sldNum" sz="quarter" idx="12"/>
          </p:nvPr>
        </p:nvSpPr>
        <p:spPr/>
        <p:txBody>
          <a:bodyPr/>
          <a:lstStyle/>
          <a:p>
            <a:fld id="{5E55963C-7718-4B74-A98E-8E2C5DA39394}" type="slidenum">
              <a:rPr lang="en-GB" smtClean="0"/>
              <a:t>3</a:t>
            </a:fld>
            <a:endParaRPr lang="en-GB"/>
          </a:p>
        </p:txBody>
      </p:sp>
    </p:spTree>
    <p:extLst>
      <p:ext uri="{BB962C8B-B14F-4D97-AF65-F5344CB8AC3E}">
        <p14:creationId xmlns:p14="http://schemas.microsoft.com/office/powerpoint/2010/main" val="2032316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graphicFrame>
        <p:nvGraphicFramePr>
          <p:cNvPr id="7" name="Diagram 6"/>
          <p:cNvGraphicFramePr/>
          <p:nvPr/>
        </p:nvGraphicFramePr>
        <p:xfrm>
          <a:off x="3750197" y="567158"/>
          <a:ext cx="11215870" cy="69158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le 1"/>
          <p:cNvSpPr>
            <a:spLocks noGrp="1"/>
          </p:cNvSpPr>
          <p:nvPr>
            <p:ph type="title"/>
          </p:nvPr>
        </p:nvSpPr>
        <p:spPr>
          <a:xfrm>
            <a:off x="444795" y="567158"/>
            <a:ext cx="10515600" cy="1325563"/>
          </a:xfrm>
        </p:spPr>
        <p:txBody>
          <a:bodyPr anchor="t"/>
          <a:lstStyle/>
          <a:p>
            <a:r>
              <a:rPr lang="en-GB" b="1" dirty="0">
                <a:latin typeface="+mn-lt"/>
              </a:rPr>
              <a:t>Research</a:t>
            </a:r>
            <a:r>
              <a:rPr lang="en-GB" b="1" dirty="0"/>
              <a:t> </a:t>
            </a:r>
            <a:r>
              <a:rPr lang="en-GB" b="1" dirty="0">
                <a:latin typeface="+mn-lt"/>
              </a:rPr>
              <a:t>Culture Overview</a:t>
            </a:r>
          </a:p>
        </p:txBody>
      </p:sp>
      <p:sp>
        <p:nvSpPr>
          <p:cNvPr id="8" name="Content Placeholder 2"/>
          <p:cNvSpPr>
            <a:spLocks noGrp="1"/>
          </p:cNvSpPr>
          <p:nvPr>
            <p:ph idx="1"/>
          </p:nvPr>
        </p:nvSpPr>
        <p:spPr>
          <a:xfrm>
            <a:off x="221381" y="1376313"/>
            <a:ext cx="6381550" cy="5325428"/>
          </a:xfrm>
        </p:spPr>
        <p:txBody>
          <a:bodyPr>
            <a:normAutofit fontScale="85000" lnSpcReduction="20000"/>
          </a:bodyPr>
          <a:lstStyle/>
          <a:p>
            <a:r>
              <a:rPr lang="en-US" dirty="0">
                <a:solidFill>
                  <a:schemeClr val="tx1">
                    <a:lumMod val="75000"/>
                    <a:lumOff val="25000"/>
                  </a:schemeClr>
                </a:solidFill>
                <a:cs typeface="Arial" panose="020B0604020202020204" pitchFamily="34" charset="0"/>
              </a:rPr>
              <a:t>Research culture encompasses the </a:t>
            </a:r>
            <a:r>
              <a:rPr lang="en-US" dirty="0" err="1">
                <a:solidFill>
                  <a:schemeClr val="tx1">
                    <a:lumMod val="75000"/>
                    <a:lumOff val="25000"/>
                  </a:schemeClr>
                </a:solidFill>
                <a:cs typeface="Arial" panose="020B0604020202020204" pitchFamily="34" charset="0"/>
              </a:rPr>
              <a:t>behaviours</a:t>
            </a:r>
            <a:r>
              <a:rPr lang="en-US" dirty="0">
                <a:solidFill>
                  <a:schemeClr val="tx1">
                    <a:lumMod val="75000"/>
                    <a:lumOff val="25000"/>
                  </a:schemeClr>
                </a:solidFill>
                <a:cs typeface="Arial" panose="020B0604020202020204" pitchFamily="34" charset="0"/>
              </a:rPr>
              <a:t>, values, expectations, attitudes and norms of our research communities. It influences career paths and determines the way that research is conducted and communicated. (Adapted from The Royal Society).</a:t>
            </a:r>
            <a:endParaRPr lang="en-US" sz="1400" dirty="0">
              <a:solidFill>
                <a:schemeClr val="tx1">
                  <a:lumMod val="75000"/>
                  <a:lumOff val="25000"/>
                </a:schemeClr>
              </a:solidFill>
              <a:cs typeface="Arial" panose="020B0604020202020204" pitchFamily="34" charset="0"/>
            </a:endParaRPr>
          </a:p>
          <a:p>
            <a:pPr marL="0" indent="0">
              <a:buNone/>
            </a:pPr>
            <a:endParaRPr lang="en-GB" dirty="0"/>
          </a:p>
          <a:p>
            <a:r>
              <a:rPr lang="en-GB" dirty="0"/>
              <a:t>Increasing concerns with the culture in which research takes place, emerging over a number of years</a:t>
            </a:r>
          </a:p>
          <a:p>
            <a:endParaRPr lang="en-GB" dirty="0"/>
          </a:p>
          <a:p>
            <a:r>
              <a:rPr lang="en-GB" dirty="0"/>
              <a:t>Broad consensus in the sector that cultural change is required </a:t>
            </a:r>
            <a:r>
              <a:rPr lang="en-GB" b="1" dirty="0"/>
              <a:t>at all levels</a:t>
            </a:r>
          </a:p>
          <a:p>
            <a:endParaRPr lang="en-GB" b="1" dirty="0"/>
          </a:p>
          <a:p>
            <a:r>
              <a:rPr lang="en-GB" dirty="0"/>
              <a:t>Since 2018 there have been a succession of campaigns and reports published by funders, learned societies etc.</a:t>
            </a:r>
          </a:p>
        </p:txBody>
      </p:sp>
      <p:sp>
        <p:nvSpPr>
          <p:cNvPr id="2" name="Slide Number Placeholder 1">
            <a:extLst>
              <a:ext uri="{FF2B5EF4-FFF2-40B4-BE49-F238E27FC236}">
                <a16:creationId xmlns:a16="http://schemas.microsoft.com/office/drawing/2014/main" id="{81161144-6F00-2356-E1F9-C21AC084C99E}"/>
              </a:ext>
            </a:extLst>
          </p:cNvPr>
          <p:cNvSpPr>
            <a:spLocks noGrp="1"/>
          </p:cNvSpPr>
          <p:nvPr>
            <p:ph type="sldNum" sz="quarter" idx="12"/>
          </p:nvPr>
        </p:nvSpPr>
        <p:spPr/>
        <p:txBody>
          <a:bodyPr/>
          <a:lstStyle/>
          <a:p>
            <a:fld id="{5E55963C-7718-4B74-A98E-8E2C5DA39394}" type="slidenum">
              <a:rPr lang="en-GB" smtClean="0"/>
              <a:t>4</a:t>
            </a:fld>
            <a:endParaRPr lang="en-GB"/>
          </a:p>
        </p:txBody>
      </p:sp>
    </p:spTree>
    <p:extLst>
      <p:ext uri="{BB962C8B-B14F-4D97-AF65-F5344CB8AC3E}">
        <p14:creationId xmlns:p14="http://schemas.microsoft.com/office/powerpoint/2010/main" val="39432890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6720" y="365125"/>
            <a:ext cx="10927080" cy="1325563"/>
          </a:xfrm>
        </p:spPr>
        <p:txBody>
          <a:bodyPr/>
          <a:lstStyle/>
          <a:p>
            <a:r>
              <a:rPr lang="en-GB" b="1" dirty="0">
                <a:latin typeface="+mn-lt"/>
              </a:rPr>
              <a:t>Who are Research Enabling Professionals?</a:t>
            </a:r>
          </a:p>
        </p:txBody>
      </p:sp>
      <p:sp>
        <p:nvSpPr>
          <p:cNvPr id="3" name="Content Placeholder 2"/>
          <p:cNvSpPr>
            <a:spLocks noGrp="1"/>
          </p:cNvSpPr>
          <p:nvPr>
            <p:ph idx="1"/>
          </p:nvPr>
        </p:nvSpPr>
        <p:spPr>
          <a:xfrm>
            <a:off x="426720" y="1825624"/>
            <a:ext cx="4734560" cy="4625975"/>
          </a:xfrm>
        </p:spPr>
        <p:txBody>
          <a:bodyPr>
            <a:normAutofit fontScale="85000" lnSpcReduction="20000"/>
          </a:bodyPr>
          <a:lstStyle/>
          <a:p>
            <a:r>
              <a:rPr lang="en-GB" dirty="0"/>
              <a:t>Anyone who supports or enables research and/ or innovation activity as part of their role (not necessarily all of their role)</a:t>
            </a:r>
          </a:p>
          <a:p>
            <a:r>
              <a:rPr lang="en-GB" dirty="0"/>
              <a:t>Defined broadly as ‘non-academic’, although there’s an emerging discussion about terminology…</a:t>
            </a:r>
          </a:p>
          <a:p>
            <a:r>
              <a:rPr lang="en-GB" dirty="0"/>
              <a:t>Includes, but not limited to: professional services, technical, administrative, clerical</a:t>
            </a:r>
          </a:p>
          <a:p>
            <a:r>
              <a:rPr lang="en-GB" dirty="0"/>
              <a:t>Employed at any grade/ level of seniority, based in academic departments, professional services directorates, research centres, medical settings etc.</a:t>
            </a:r>
          </a:p>
          <a:p>
            <a:endParaRPr lang="en-GB" dirty="0"/>
          </a:p>
        </p:txBody>
      </p:sp>
      <p:pic>
        <p:nvPicPr>
          <p:cNvPr id="4" name="Picture 3"/>
          <p:cNvPicPr>
            <a:picLocks noChangeAspect="1"/>
          </p:cNvPicPr>
          <p:nvPr/>
        </p:nvPicPr>
        <p:blipFill rotWithShape="1">
          <a:blip r:embed="rId2"/>
          <a:srcRect l="351" b="19274"/>
          <a:stretch/>
        </p:blipFill>
        <p:spPr>
          <a:xfrm>
            <a:off x="5323840" y="1635285"/>
            <a:ext cx="5769583" cy="1744694"/>
          </a:xfrm>
          <a:prstGeom prst="rect">
            <a:avLst/>
          </a:prstGeom>
          <a:ln>
            <a:solidFill>
              <a:schemeClr val="tx1"/>
            </a:solidFill>
          </a:ln>
          <a:scene3d>
            <a:camera prst="orthographicFront"/>
            <a:lightRig rig="threePt" dir="t"/>
          </a:scene3d>
          <a:sp3d>
            <a:bevelT w="165100" prst="coolSlant"/>
          </a:sp3d>
        </p:spPr>
      </p:pic>
      <p:pic>
        <p:nvPicPr>
          <p:cNvPr id="5" name="Picture 4"/>
          <p:cNvPicPr>
            <a:picLocks noChangeAspect="1"/>
          </p:cNvPicPr>
          <p:nvPr/>
        </p:nvPicPr>
        <p:blipFill>
          <a:blip r:embed="rId3"/>
          <a:stretch>
            <a:fillRect/>
          </a:stretch>
        </p:blipFill>
        <p:spPr>
          <a:xfrm>
            <a:off x="5323840" y="4777482"/>
            <a:ext cx="5789903" cy="1781509"/>
          </a:xfrm>
          <a:prstGeom prst="rect">
            <a:avLst/>
          </a:prstGeom>
          <a:ln>
            <a:solidFill>
              <a:schemeClr val="tx1"/>
            </a:solidFill>
          </a:ln>
          <a:scene3d>
            <a:camera prst="orthographicFront"/>
            <a:lightRig rig="threePt" dir="t"/>
          </a:scene3d>
          <a:sp3d>
            <a:bevelT w="165100" prst="coolSlant"/>
          </a:sp3d>
        </p:spPr>
      </p:pic>
      <p:pic>
        <p:nvPicPr>
          <p:cNvPr id="6" name="Picture 5"/>
          <p:cNvPicPr>
            <a:picLocks noChangeAspect="1"/>
          </p:cNvPicPr>
          <p:nvPr/>
        </p:nvPicPr>
        <p:blipFill>
          <a:blip r:embed="rId4"/>
          <a:stretch>
            <a:fillRect/>
          </a:stretch>
        </p:blipFill>
        <p:spPr>
          <a:xfrm>
            <a:off x="5924907" y="3209160"/>
            <a:ext cx="5900522" cy="1799573"/>
          </a:xfrm>
          <a:prstGeom prst="rect">
            <a:avLst/>
          </a:prstGeom>
          <a:ln>
            <a:solidFill>
              <a:schemeClr val="tx1"/>
            </a:solidFill>
          </a:ln>
          <a:scene3d>
            <a:camera prst="orthographicFront"/>
            <a:lightRig rig="threePt" dir="t"/>
          </a:scene3d>
          <a:sp3d>
            <a:bevelT w="165100" prst="coolSlant"/>
          </a:sp3d>
        </p:spPr>
      </p:pic>
      <p:sp>
        <p:nvSpPr>
          <p:cNvPr id="7" name="Slide Number Placeholder 6">
            <a:extLst>
              <a:ext uri="{FF2B5EF4-FFF2-40B4-BE49-F238E27FC236}">
                <a16:creationId xmlns:a16="http://schemas.microsoft.com/office/drawing/2014/main" id="{258C9E7D-2254-7EDE-0BCF-2BB8B220D5A0}"/>
              </a:ext>
            </a:extLst>
          </p:cNvPr>
          <p:cNvSpPr>
            <a:spLocks noGrp="1"/>
          </p:cNvSpPr>
          <p:nvPr>
            <p:ph type="sldNum" sz="quarter" idx="12"/>
          </p:nvPr>
        </p:nvSpPr>
        <p:spPr/>
        <p:txBody>
          <a:bodyPr/>
          <a:lstStyle/>
          <a:p>
            <a:fld id="{5E55963C-7718-4B74-A98E-8E2C5DA39394}" type="slidenum">
              <a:rPr lang="en-GB" smtClean="0"/>
              <a:t>5</a:t>
            </a:fld>
            <a:endParaRPr lang="en-GB"/>
          </a:p>
        </p:txBody>
      </p:sp>
    </p:spTree>
    <p:extLst>
      <p:ext uri="{BB962C8B-B14F-4D97-AF65-F5344CB8AC3E}">
        <p14:creationId xmlns:p14="http://schemas.microsoft.com/office/powerpoint/2010/main" val="36241725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791855"/>
            <a:ext cx="6874164" cy="4385108"/>
          </a:xfrm>
        </p:spPr>
        <p:txBody>
          <a:bodyPr>
            <a:normAutofit lnSpcReduction="10000"/>
          </a:bodyPr>
          <a:lstStyle/>
          <a:p>
            <a:pPr marL="0" indent="0">
              <a:buNone/>
            </a:pPr>
            <a:endParaRPr lang="en-GB" b="1" dirty="0"/>
          </a:p>
          <a:p>
            <a:pPr marL="0" indent="0">
              <a:buNone/>
            </a:pPr>
            <a:r>
              <a:rPr lang="en-GB" sz="2200" dirty="0"/>
              <a:t>Association of Research Managers and Administrators (ARMA) Survey on Research Culture, Nov 2020 noted:</a:t>
            </a:r>
            <a:endParaRPr lang="en-GB" sz="2200" b="1" dirty="0"/>
          </a:p>
          <a:p>
            <a:r>
              <a:rPr lang="en-GB" sz="2200" dirty="0"/>
              <a:t>‘Them and us’ culture</a:t>
            </a:r>
          </a:p>
          <a:p>
            <a:r>
              <a:rPr lang="en-GB" sz="2200" dirty="0"/>
              <a:t>Reward and recognition</a:t>
            </a:r>
          </a:p>
          <a:p>
            <a:r>
              <a:rPr lang="en-GB" sz="2200" dirty="0"/>
              <a:t>Awareness of added value</a:t>
            </a:r>
          </a:p>
          <a:p>
            <a:r>
              <a:rPr lang="en-GB" sz="2200" dirty="0"/>
              <a:t>Unhealthy power dynamics and behaviours</a:t>
            </a:r>
          </a:p>
          <a:p>
            <a:r>
              <a:rPr lang="en-GB" sz="2200" dirty="0"/>
              <a:t>Professional development </a:t>
            </a:r>
          </a:p>
          <a:p>
            <a:r>
              <a:rPr lang="en-GB" sz="2200" dirty="0"/>
              <a:t>Career advancement</a:t>
            </a:r>
          </a:p>
          <a:p>
            <a:r>
              <a:rPr lang="en-GB" sz="2200" dirty="0"/>
              <a:t>Proxy for ‘the centre’</a:t>
            </a:r>
          </a:p>
          <a:p>
            <a:r>
              <a:rPr lang="en-GB" sz="2200" dirty="0"/>
              <a:t>Workload management</a:t>
            </a:r>
          </a:p>
          <a:p>
            <a:endParaRPr lang="en-GB" dirty="0"/>
          </a:p>
        </p:txBody>
      </p:sp>
      <p:pic>
        <p:nvPicPr>
          <p:cNvPr id="5" name="Picture 4"/>
          <p:cNvPicPr>
            <a:picLocks noChangeAspect="1"/>
          </p:cNvPicPr>
          <p:nvPr/>
        </p:nvPicPr>
        <p:blipFill>
          <a:blip r:embed="rId2"/>
          <a:stretch>
            <a:fillRect/>
          </a:stretch>
        </p:blipFill>
        <p:spPr>
          <a:xfrm>
            <a:off x="6997148" y="1878495"/>
            <a:ext cx="4487282" cy="4298467"/>
          </a:xfrm>
          <a:prstGeom prst="rect">
            <a:avLst/>
          </a:prstGeom>
          <a:scene3d>
            <a:camera prst="perspectiveContrastingLeftFacing">
              <a:rot lat="0" lon="1800000" rev="21386789"/>
            </a:camera>
            <a:lightRig rig="threePt" dir="t"/>
          </a:scene3d>
          <a:sp3d extrusionH="63500">
            <a:extrusionClr>
              <a:schemeClr val="tx1"/>
            </a:extrusionClr>
          </a:sp3d>
        </p:spPr>
      </p:pic>
      <p:sp>
        <p:nvSpPr>
          <p:cNvPr id="2" name="TextBox 1">
            <a:extLst>
              <a:ext uri="{FF2B5EF4-FFF2-40B4-BE49-F238E27FC236}">
                <a16:creationId xmlns:a16="http://schemas.microsoft.com/office/drawing/2014/main" id="{587FD620-A9AE-51B1-7B4B-836BCD0159C5}"/>
              </a:ext>
            </a:extLst>
          </p:cNvPr>
          <p:cNvSpPr txBox="1"/>
          <p:nvPr/>
        </p:nvSpPr>
        <p:spPr>
          <a:xfrm>
            <a:off x="838200" y="415636"/>
            <a:ext cx="10646230" cy="1723549"/>
          </a:xfrm>
          <a:prstGeom prst="rect">
            <a:avLst/>
          </a:prstGeom>
          <a:noFill/>
        </p:spPr>
        <p:txBody>
          <a:bodyPr wrap="square" rtlCol="0">
            <a:spAutoFit/>
          </a:bodyPr>
          <a:lstStyle/>
          <a:p>
            <a:r>
              <a:rPr lang="en-GB" sz="4400" b="1" dirty="0"/>
              <a:t>Research culture issues highlighted by Research Enabling Professionals</a:t>
            </a:r>
          </a:p>
          <a:p>
            <a:endParaRPr lang="en-GB" dirty="0"/>
          </a:p>
        </p:txBody>
      </p:sp>
      <p:sp>
        <p:nvSpPr>
          <p:cNvPr id="4" name="Slide Number Placeholder 3">
            <a:extLst>
              <a:ext uri="{FF2B5EF4-FFF2-40B4-BE49-F238E27FC236}">
                <a16:creationId xmlns:a16="http://schemas.microsoft.com/office/drawing/2014/main" id="{1D5167C4-0551-87D5-E2B7-1C2F2F1D61ED}"/>
              </a:ext>
            </a:extLst>
          </p:cNvPr>
          <p:cNvSpPr>
            <a:spLocks noGrp="1"/>
          </p:cNvSpPr>
          <p:nvPr>
            <p:ph type="sldNum" sz="quarter" idx="12"/>
          </p:nvPr>
        </p:nvSpPr>
        <p:spPr/>
        <p:txBody>
          <a:bodyPr/>
          <a:lstStyle/>
          <a:p>
            <a:fld id="{5E55963C-7718-4B74-A98E-8E2C5DA39394}" type="slidenum">
              <a:rPr lang="en-GB" smtClean="0"/>
              <a:t>6</a:t>
            </a:fld>
            <a:endParaRPr lang="en-GB"/>
          </a:p>
        </p:txBody>
      </p:sp>
    </p:spTree>
    <p:extLst>
      <p:ext uri="{BB962C8B-B14F-4D97-AF65-F5344CB8AC3E}">
        <p14:creationId xmlns:p14="http://schemas.microsoft.com/office/powerpoint/2010/main" val="1608695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CE058-38EB-7643-CD60-1C16C7EDF067}"/>
              </a:ext>
            </a:extLst>
          </p:cNvPr>
          <p:cNvSpPr>
            <a:spLocks noGrp="1"/>
          </p:cNvSpPr>
          <p:nvPr>
            <p:ph type="title"/>
          </p:nvPr>
        </p:nvSpPr>
        <p:spPr/>
        <p:txBody>
          <a:bodyPr/>
          <a:lstStyle/>
          <a:p>
            <a:r>
              <a:rPr lang="en-GB" b="1" dirty="0">
                <a:latin typeface="+mn-lt"/>
              </a:rPr>
              <a:t>What is a research culture café?</a:t>
            </a:r>
          </a:p>
        </p:txBody>
      </p:sp>
      <p:sp>
        <p:nvSpPr>
          <p:cNvPr id="3" name="Content Placeholder 2">
            <a:extLst>
              <a:ext uri="{FF2B5EF4-FFF2-40B4-BE49-F238E27FC236}">
                <a16:creationId xmlns:a16="http://schemas.microsoft.com/office/drawing/2014/main" id="{E87CEE59-312E-8C16-93D4-642AD1CEB8EA}"/>
              </a:ext>
            </a:extLst>
          </p:cNvPr>
          <p:cNvSpPr>
            <a:spLocks noGrp="1"/>
          </p:cNvSpPr>
          <p:nvPr>
            <p:ph idx="1"/>
          </p:nvPr>
        </p:nvSpPr>
        <p:spPr/>
        <p:txBody>
          <a:bodyPr/>
          <a:lstStyle/>
          <a:p>
            <a:r>
              <a:rPr lang="en-GB" dirty="0"/>
              <a:t>The workshops are based on the </a:t>
            </a:r>
            <a:r>
              <a:rPr lang="en-GB" dirty="0" err="1"/>
              <a:t>Wellcome</a:t>
            </a:r>
            <a:r>
              <a:rPr lang="en-GB" dirty="0"/>
              <a:t> Trust ‘Café Culture Toolkit’ as adapted for research support professionals by a group led by ARMA UK. </a:t>
            </a:r>
          </a:p>
          <a:p>
            <a:r>
              <a:rPr lang="en-GB" dirty="0"/>
              <a:t>Workshops are designed to seek to understand how our research culture might be enhanced to provide greater parity of opportunity and experience for research enabling staff. We will also consider how we can better work together with research active staff, and others, to improve our research culture.</a:t>
            </a:r>
          </a:p>
        </p:txBody>
      </p:sp>
      <p:sp>
        <p:nvSpPr>
          <p:cNvPr id="4" name="Slide Number Placeholder 3">
            <a:extLst>
              <a:ext uri="{FF2B5EF4-FFF2-40B4-BE49-F238E27FC236}">
                <a16:creationId xmlns:a16="http://schemas.microsoft.com/office/drawing/2014/main" id="{F7226249-D5D7-C16E-7DEC-482B80212910}"/>
              </a:ext>
            </a:extLst>
          </p:cNvPr>
          <p:cNvSpPr>
            <a:spLocks noGrp="1"/>
          </p:cNvSpPr>
          <p:nvPr>
            <p:ph type="sldNum" sz="quarter" idx="12"/>
          </p:nvPr>
        </p:nvSpPr>
        <p:spPr/>
        <p:txBody>
          <a:bodyPr/>
          <a:lstStyle/>
          <a:p>
            <a:fld id="{5E55963C-7718-4B74-A98E-8E2C5DA39394}" type="slidenum">
              <a:rPr lang="en-GB" smtClean="0"/>
              <a:t>7</a:t>
            </a:fld>
            <a:endParaRPr lang="en-GB"/>
          </a:p>
        </p:txBody>
      </p:sp>
    </p:spTree>
    <p:extLst>
      <p:ext uri="{BB962C8B-B14F-4D97-AF65-F5344CB8AC3E}">
        <p14:creationId xmlns:p14="http://schemas.microsoft.com/office/powerpoint/2010/main" val="1533782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2BC27-1BC6-418A-83E0-D3F5CE4C1E04}"/>
              </a:ext>
            </a:extLst>
          </p:cNvPr>
          <p:cNvSpPr>
            <a:spLocks noGrp="1"/>
          </p:cNvSpPr>
          <p:nvPr>
            <p:ph type="title"/>
          </p:nvPr>
        </p:nvSpPr>
        <p:spPr>
          <a:xfrm>
            <a:off x="405849" y="291548"/>
            <a:ext cx="11001059" cy="861391"/>
          </a:xfrm>
        </p:spPr>
        <p:txBody>
          <a:bodyPr>
            <a:normAutofit/>
          </a:bodyPr>
          <a:lstStyle/>
          <a:p>
            <a:r>
              <a:rPr lang="en-GB" b="1" dirty="0">
                <a:latin typeface="+mn-lt"/>
                <a:cs typeface="Arial" panose="020B0604020202020204" pitchFamily="34" charset="0"/>
              </a:rPr>
              <a:t>House Rules</a:t>
            </a:r>
          </a:p>
        </p:txBody>
      </p:sp>
      <p:sp>
        <p:nvSpPr>
          <p:cNvPr id="3" name="Content Placeholder 2">
            <a:extLst>
              <a:ext uri="{FF2B5EF4-FFF2-40B4-BE49-F238E27FC236}">
                <a16:creationId xmlns:a16="http://schemas.microsoft.com/office/drawing/2014/main" id="{10334E7E-239B-4F93-87E5-F6EA4F5F83AD}"/>
              </a:ext>
            </a:extLst>
          </p:cNvPr>
          <p:cNvSpPr>
            <a:spLocks noGrp="1"/>
          </p:cNvSpPr>
          <p:nvPr>
            <p:ph idx="1"/>
          </p:nvPr>
        </p:nvSpPr>
        <p:spPr>
          <a:xfrm>
            <a:off x="609599" y="1152939"/>
            <a:ext cx="10933043" cy="5307496"/>
          </a:xfrm>
        </p:spPr>
        <p:txBody>
          <a:bodyPr>
            <a:normAutofit fontScale="25000" lnSpcReduction="20000"/>
          </a:bodyPr>
          <a:lstStyle/>
          <a:p>
            <a:pPr marL="0" indent="0" algn="just">
              <a:lnSpc>
                <a:spcPct val="120000"/>
              </a:lnSpc>
              <a:spcAft>
                <a:spcPts val="1000"/>
              </a:spcAft>
              <a:buNone/>
            </a:pPr>
            <a:r>
              <a:rPr lang="en-GB" sz="7200" dirty="0">
                <a:ea typeface="+mn-lt"/>
                <a:cs typeface="Arial" panose="020B0604020202020204" pitchFamily="34" charset="0"/>
              </a:rPr>
              <a:t>This session may cover topics which participants may find difficult or triggering. If at any time you need a break or to leave the session, please do so. A list of groups who can provide support can be found at the end of the Workshop. If you need to speak to any of the facilitators confidentially on any matter please contact us at any time during the session.  </a:t>
            </a:r>
          </a:p>
          <a:p>
            <a:pPr marL="0" indent="0">
              <a:lnSpc>
                <a:spcPct val="100000"/>
              </a:lnSpc>
              <a:spcAft>
                <a:spcPts val="1000"/>
              </a:spcAft>
              <a:buNone/>
            </a:pPr>
            <a:r>
              <a:rPr lang="en-GB" sz="7200" dirty="0">
                <a:ea typeface="+mn-lt"/>
                <a:cs typeface="Arial" panose="020B0604020202020204" pitchFamily="34" charset="0"/>
              </a:rPr>
              <a:t>We are committed to fostering a space where:</a:t>
            </a:r>
          </a:p>
          <a:p>
            <a:pPr marL="457200" indent="-457200">
              <a:spcAft>
                <a:spcPts val="1000"/>
              </a:spcAft>
              <a:buChar char="•"/>
            </a:pPr>
            <a:r>
              <a:rPr lang="en-GB" sz="7200" dirty="0">
                <a:ea typeface="+mn-lt"/>
                <a:cs typeface="Arial" panose="020B0604020202020204" pitchFamily="34" charset="0"/>
              </a:rPr>
              <a:t>All views and emotions expressed during this workshop are valued, respected and confidential. </a:t>
            </a:r>
            <a:endParaRPr lang="en-US" sz="7200" dirty="0">
              <a:cs typeface="Arial" panose="020B0604020202020204" pitchFamily="34" charset="0"/>
            </a:endParaRPr>
          </a:p>
          <a:p>
            <a:pPr marL="457200" indent="-457200">
              <a:spcAft>
                <a:spcPts val="1000"/>
              </a:spcAft>
              <a:buChar char="•"/>
            </a:pPr>
            <a:r>
              <a:rPr lang="en-GB" sz="7200" dirty="0">
                <a:ea typeface="+mn-lt"/>
                <a:cs typeface="Arial" panose="020B0604020202020204" pitchFamily="34" charset="0"/>
                <a:hlinkClick r:id="rId2"/>
              </a:rPr>
              <a:t>Chatham House</a:t>
            </a:r>
            <a:r>
              <a:rPr lang="en-GB" sz="7200" dirty="0">
                <a:ea typeface="+mn-lt"/>
                <a:cs typeface="Arial" panose="020B0604020202020204" pitchFamily="34" charset="0"/>
              </a:rPr>
              <a:t> rules for confidentiality apply.</a:t>
            </a:r>
          </a:p>
          <a:p>
            <a:pPr marL="457200" indent="-457200">
              <a:spcAft>
                <a:spcPts val="1000"/>
              </a:spcAft>
              <a:buFont typeface="Arial"/>
              <a:buChar char="•"/>
            </a:pPr>
            <a:r>
              <a:rPr lang="en-GB" sz="7200" dirty="0">
                <a:ea typeface="+mn-lt"/>
                <a:cs typeface="Arial" panose="020B0604020202020204" pitchFamily="34" charset="0"/>
              </a:rPr>
              <a:t>We listen respectfully, without interrupting.</a:t>
            </a:r>
            <a:endParaRPr lang="en-GB" sz="7200" dirty="0">
              <a:cs typeface="Arial" panose="020B0604020202020204" pitchFamily="34" charset="0"/>
            </a:endParaRPr>
          </a:p>
          <a:p>
            <a:pPr marL="457200" indent="-457200">
              <a:spcAft>
                <a:spcPts val="1000"/>
              </a:spcAft>
              <a:buFont typeface="Arial"/>
              <a:buChar char="•"/>
            </a:pPr>
            <a:r>
              <a:rPr lang="en-GB" sz="7200" dirty="0">
                <a:ea typeface="+mn-lt"/>
                <a:cs typeface="Arial" panose="020B0604020202020204" pitchFamily="34" charset="0"/>
              </a:rPr>
              <a:t>We listen actively and with an ear to understanding others' views. </a:t>
            </a:r>
            <a:endParaRPr lang="en-GB" sz="7200" dirty="0">
              <a:cs typeface="Arial" panose="020B0604020202020204" pitchFamily="34" charset="0"/>
            </a:endParaRPr>
          </a:p>
          <a:p>
            <a:pPr marL="457200" indent="-457200">
              <a:spcAft>
                <a:spcPts val="1000"/>
              </a:spcAft>
              <a:buFont typeface="Arial"/>
              <a:buChar char="•"/>
            </a:pPr>
            <a:r>
              <a:rPr lang="en-GB" sz="7200" dirty="0">
                <a:ea typeface="+mn-lt"/>
                <a:cs typeface="Arial" panose="020B0604020202020204" pitchFamily="34" charset="0"/>
              </a:rPr>
              <a:t>We criticize ideas, not individuals.</a:t>
            </a:r>
            <a:endParaRPr lang="en-GB" sz="7200" dirty="0">
              <a:cs typeface="Arial" panose="020B0604020202020204" pitchFamily="34" charset="0"/>
            </a:endParaRPr>
          </a:p>
          <a:p>
            <a:pPr marL="457200" indent="-457200">
              <a:spcAft>
                <a:spcPts val="1000"/>
              </a:spcAft>
              <a:buFont typeface="Arial"/>
              <a:buChar char="•"/>
            </a:pPr>
            <a:r>
              <a:rPr lang="en-GB" sz="7200" dirty="0">
                <a:ea typeface="+mn-lt"/>
                <a:cs typeface="Arial" panose="020B0604020202020204" pitchFamily="34" charset="0"/>
              </a:rPr>
              <a:t>We avoid blame, speculation, and inflammatory language.</a:t>
            </a:r>
            <a:endParaRPr lang="en-GB" sz="7200" dirty="0">
              <a:cs typeface="Arial" panose="020B0604020202020204" pitchFamily="34" charset="0"/>
            </a:endParaRPr>
          </a:p>
          <a:p>
            <a:pPr marL="457200" indent="-457200">
              <a:spcAft>
                <a:spcPts val="1000"/>
              </a:spcAft>
              <a:buFont typeface="Arial"/>
              <a:buChar char="•"/>
            </a:pPr>
            <a:r>
              <a:rPr lang="en-GB" sz="7200" dirty="0">
                <a:ea typeface="+mn-lt"/>
                <a:cs typeface="Arial" panose="020B0604020202020204" pitchFamily="34" charset="0"/>
              </a:rPr>
              <a:t>We allow everyone the chance to speak.</a:t>
            </a:r>
            <a:endParaRPr lang="en-GB" sz="7200" dirty="0">
              <a:cs typeface="Arial" panose="020B0604020202020204" pitchFamily="34" charset="0"/>
            </a:endParaRPr>
          </a:p>
          <a:p>
            <a:pPr marL="457200" indent="-457200">
              <a:spcAft>
                <a:spcPts val="1000"/>
              </a:spcAft>
              <a:buFont typeface="Arial"/>
              <a:buChar char="•"/>
            </a:pPr>
            <a:r>
              <a:rPr lang="en-GB" sz="7200" dirty="0">
                <a:ea typeface="+mn-lt"/>
                <a:cs typeface="Arial" panose="020B0604020202020204" pitchFamily="34" charset="0"/>
              </a:rPr>
              <a:t>We avoid assumptions about any member of the group or generalizations about social groups. </a:t>
            </a:r>
            <a:endParaRPr lang="en-GB" sz="7200" dirty="0">
              <a:cs typeface="Arial" panose="020B0604020202020204" pitchFamily="34" charset="0"/>
            </a:endParaRPr>
          </a:p>
          <a:p>
            <a:endParaRPr lang="en-GB" dirty="0"/>
          </a:p>
        </p:txBody>
      </p:sp>
      <p:sp>
        <p:nvSpPr>
          <p:cNvPr id="4" name="Slide Number Placeholder 3">
            <a:extLst>
              <a:ext uri="{FF2B5EF4-FFF2-40B4-BE49-F238E27FC236}">
                <a16:creationId xmlns:a16="http://schemas.microsoft.com/office/drawing/2014/main" id="{C5D7A86E-2225-DB89-8297-276DDAB05B94}"/>
              </a:ext>
            </a:extLst>
          </p:cNvPr>
          <p:cNvSpPr>
            <a:spLocks noGrp="1"/>
          </p:cNvSpPr>
          <p:nvPr>
            <p:ph type="sldNum" sz="quarter" idx="12"/>
          </p:nvPr>
        </p:nvSpPr>
        <p:spPr/>
        <p:txBody>
          <a:bodyPr/>
          <a:lstStyle/>
          <a:p>
            <a:fld id="{5E55963C-7718-4B74-A98E-8E2C5DA39394}" type="slidenum">
              <a:rPr lang="en-GB" smtClean="0"/>
              <a:t>8</a:t>
            </a:fld>
            <a:endParaRPr lang="en-GB"/>
          </a:p>
        </p:txBody>
      </p:sp>
    </p:spTree>
    <p:extLst>
      <p:ext uri="{BB962C8B-B14F-4D97-AF65-F5344CB8AC3E}">
        <p14:creationId xmlns:p14="http://schemas.microsoft.com/office/powerpoint/2010/main" val="2203046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830871-9B28-4739-BA4E-2D8E2CE8BA9D}"/>
              </a:ext>
            </a:extLst>
          </p:cNvPr>
          <p:cNvSpPr>
            <a:spLocks noGrp="1"/>
          </p:cNvSpPr>
          <p:nvPr>
            <p:ph type="title"/>
          </p:nvPr>
        </p:nvSpPr>
        <p:spPr/>
        <p:txBody>
          <a:bodyPr/>
          <a:lstStyle/>
          <a:p>
            <a:r>
              <a:rPr lang="en-GB" b="1" dirty="0">
                <a:latin typeface="+mn-lt"/>
              </a:rPr>
              <a:t>Polls</a:t>
            </a:r>
          </a:p>
        </p:txBody>
      </p:sp>
      <p:sp>
        <p:nvSpPr>
          <p:cNvPr id="3" name="Content Placeholder 2">
            <a:extLst>
              <a:ext uri="{FF2B5EF4-FFF2-40B4-BE49-F238E27FC236}">
                <a16:creationId xmlns:a16="http://schemas.microsoft.com/office/drawing/2014/main" id="{A4C205B0-9777-203F-E4C3-0E9D348398D0}"/>
              </a:ext>
            </a:extLst>
          </p:cNvPr>
          <p:cNvSpPr>
            <a:spLocks noGrp="1"/>
          </p:cNvSpPr>
          <p:nvPr>
            <p:ph idx="1"/>
          </p:nvPr>
        </p:nvSpPr>
        <p:spPr>
          <a:xfrm>
            <a:off x="838200" y="1400751"/>
            <a:ext cx="10515600" cy="5175539"/>
          </a:xfrm>
        </p:spPr>
        <p:txBody>
          <a:bodyPr>
            <a:normAutofit/>
          </a:bodyPr>
          <a:lstStyle/>
          <a:p>
            <a:r>
              <a:rPr lang="en-GB" sz="1900" dirty="0"/>
              <a:t>Using anonymised real-time technology, poll the audience on the following questions:</a:t>
            </a:r>
          </a:p>
          <a:p>
            <a:pPr marL="0" indent="0">
              <a:buNone/>
            </a:pPr>
            <a:endParaRPr lang="en-GB" sz="1900" dirty="0"/>
          </a:p>
          <a:p>
            <a:pPr lvl="1"/>
            <a:r>
              <a:rPr lang="en-GB" sz="1900" b="1" dirty="0"/>
              <a:t>Provide three words (free text) to describe your CURRENT local research culture </a:t>
            </a:r>
            <a:r>
              <a:rPr lang="en-GB" sz="1900" dirty="0"/>
              <a:t>(Please note the pilot workshops used technology which allowed a real-time visualisation tool to present a word-cloud for this question.)</a:t>
            </a:r>
          </a:p>
          <a:p>
            <a:pPr marL="457200" lvl="1" indent="0">
              <a:buNone/>
            </a:pPr>
            <a:endParaRPr lang="en-GB" sz="1900" dirty="0"/>
          </a:p>
          <a:p>
            <a:pPr lvl="1"/>
            <a:r>
              <a:rPr lang="en-GB" sz="1900" b="1" dirty="0"/>
              <a:t>Provide three words (free text) to describe your IDEAL research culture </a:t>
            </a:r>
            <a:r>
              <a:rPr lang="en-GB" sz="1900" dirty="0"/>
              <a:t>(Please note the pilot workshops used technology which allowed a real-time visualisation tool to present a word-cloud for this question.)</a:t>
            </a:r>
          </a:p>
          <a:p>
            <a:pPr marL="457200" lvl="1" indent="0">
              <a:buNone/>
            </a:pPr>
            <a:endParaRPr lang="en-GB" sz="1900" dirty="0"/>
          </a:p>
          <a:p>
            <a:pPr lvl="1"/>
            <a:r>
              <a:rPr lang="en-GB" sz="1900" b="1" dirty="0"/>
              <a:t>Please rank the key research culture issues for you as a research support professional? </a:t>
            </a:r>
            <a:r>
              <a:rPr lang="en-GB" sz="1900" dirty="0"/>
              <a:t>Options provided for simple ranking (1</a:t>
            </a:r>
            <a:r>
              <a:rPr lang="en-GB" sz="1900" baseline="30000" dirty="0"/>
              <a:t>st</a:t>
            </a:r>
            <a:r>
              <a:rPr lang="en-GB" sz="1900" dirty="0"/>
              <a:t>-7</a:t>
            </a:r>
            <a:r>
              <a:rPr lang="en-GB" sz="1900" baseline="30000" dirty="0"/>
              <a:t>th</a:t>
            </a:r>
            <a:r>
              <a:rPr lang="en-GB" sz="1900" dirty="0"/>
              <a:t>) were:</a:t>
            </a:r>
          </a:p>
          <a:p>
            <a:pPr lvl="2"/>
            <a:r>
              <a:rPr lang="en-GB" sz="1900" dirty="0"/>
              <a:t>Recognition &amp; Reward; Bully &amp; Harassment; A ‘them and us’ culture; increasing workloads; professional development opportunities; career advancement; and unhealthy power dynamics and behaviours. (Please note the pilot workshops used technology which allowed a real-time visualisation tool to present a live ranking for this question.)</a:t>
            </a:r>
          </a:p>
          <a:p>
            <a:pPr lvl="1"/>
            <a:endParaRPr lang="en-GB" b="1" dirty="0"/>
          </a:p>
        </p:txBody>
      </p:sp>
      <p:sp>
        <p:nvSpPr>
          <p:cNvPr id="4" name="Slide Number Placeholder 3">
            <a:extLst>
              <a:ext uri="{FF2B5EF4-FFF2-40B4-BE49-F238E27FC236}">
                <a16:creationId xmlns:a16="http://schemas.microsoft.com/office/drawing/2014/main" id="{A4AF0DE0-164E-A158-CB9B-F0C40184D961}"/>
              </a:ext>
            </a:extLst>
          </p:cNvPr>
          <p:cNvSpPr>
            <a:spLocks noGrp="1"/>
          </p:cNvSpPr>
          <p:nvPr>
            <p:ph type="sldNum" sz="quarter" idx="12"/>
          </p:nvPr>
        </p:nvSpPr>
        <p:spPr/>
        <p:txBody>
          <a:bodyPr/>
          <a:lstStyle/>
          <a:p>
            <a:fld id="{5E55963C-7718-4B74-A98E-8E2C5DA39394}" type="slidenum">
              <a:rPr lang="en-GB" smtClean="0"/>
              <a:t>9</a:t>
            </a:fld>
            <a:endParaRPr lang="en-GB"/>
          </a:p>
        </p:txBody>
      </p:sp>
    </p:spTree>
    <p:extLst>
      <p:ext uri="{BB962C8B-B14F-4D97-AF65-F5344CB8AC3E}">
        <p14:creationId xmlns:p14="http://schemas.microsoft.com/office/powerpoint/2010/main" val="316293616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3536</TotalTime>
  <Words>1996</Words>
  <Application>Microsoft Office PowerPoint</Application>
  <PresentationFormat>Widescreen</PresentationFormat>
  <Paragraphs>230</Paragraphs>
  <Slides>18</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Wingdings 3</vt:lpstr>
      <vt:lpstr>Office Theme</vt:lpstr>
      <vt:lpstr>Café Culture Workshops for Research Enabling Professionals Sample Slide-pack</vt:lpstr>
      <vt:lpstr>Instructions</vt:lpstr>
      <vt:lpstr>Why are we here?</vt:lpstr>
      <vt:lpstr>Research Culture Overview</vt:lpstr>
      <vt:lpstr>Who are Research Enabling Professionals?</vt:lpstr>
      <vt:lpstr>PowerPoint Presentation</vt:lpstr>
      <vt:lpstr>What is a research culture café?</vt:lpstr>
      <vt:lpstr>House Rules</vt:lpstr>
      <vt:lpstr>Polls</vt:lpstr>
      <vt:lpstr>Breakout Sessions</vt:lpstr>
      <vt:lpstr>Breakout Session  Topic 1: Explore the Issues</vt:lpstr>
      <vt:lpstr>Breakout Session  Topic 2: Understand the challenges</vt:lpstr>
      <vt:lpstr>Breakout Session  Topic 3: Decide who can make change and how</vt:lpstr>
      <vt:lpstr>Discussion</vt:lpstr>
      <vt:lpstr>What will happen to my contribution today?</vt:lpstr>
      <vt:lpstr>What next?</vt:lpstr>
      <vt:lpstr>If you have been affected by any of the issues discussed at this workshop, help is available at:</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Browne</dc:creator>
  <cp:lastModifiedBy>Hilary Noone - UKRI</cp:lastModifiedBy>
  <cp:revision>120</cp:revision>
  <dcterms:created xsi:type="dcterms:W3CDTF">2021-08-04T14:42:08Z</dcterms:created>
  <dcterms:modified xsi:type="dcterms:W3CDTF">2022-06-06T19:48:58Z</dcterms:modified>
</cp:coreProperties>
</file>